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9" r:id="rId1"/>
  </p:sldMasterIdLst>
  <p:notesMasterIdLst>
    <p:notesMasterId r:id="rId10"/>
  </p:notesMasterIdLst>
  <p:sldIdLst>
    <p:sldId id="263" r:id="rId2"/>
    <p:sldId id="264" r:id="rId3"/>
    <p:sldId id="265" r:id="rId4"/>
    <p:sldId id="267" r:id="rId5"/>
    <p:sldId id="268" r:id="rId6"/>
    <p:sldId id="271" r:id="rId7"/>
    <p:sldId id="269" r:id="rId8"/>
    <p:sldId id="270"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90"/>
    <p:restoredTop sz="94674"/>
  </p:normalViewPr>
  <p:slideViewPr>
    <p:cSldViewPr snapToGrid="0" snapToObjects="1">
      <p:cViewPr varScale="1">
        <p:scale>
          <a:sx n="84" d="100"/>
          <a:sy n="84" d="100"/>
        </p:scale>
        <p:origin x="202"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418" cy="470865"/>
          </a:xfrm>
          <a:prstGeom prst="rect">
            <a:avLst/>
          </a:prstGeom>
        </p:spPr>
        <p:txBody>
          <a:bodyPr vert="horz" lIns="92364" tIns="46182" rIns="92364" bIns="46182" rtlCol="0"/>
          <a:lstStyle>
            <a:lvl1pPr algn="l">
              <a:defRPr sz="1200"/>
            </a:lvl1pPr>
          </a:lstStyle>
          <a:p>
            <a:endParaRPr lang="en-US" dirty="0"/>
          </a:p>
        </p:txBody>
      </p:sp>
      <p:sp>
        <p:nvSpPr>
          <p:cNvPr id="3" name="Date Placeholder 2"/>
          <p:cNvSpPr>
            <a:spLocks noGrp="1"/>
          </p:cNvSpPr>
          <p:nvPr>
            <p:ph type="dt" idx="1"/>
          </p:nvPr>
        </p:nvSpPr>
        <p:spPr>
          <a:xfrm>
            <a:off x="4023451" y="1"/>
            <a:ext cx="3077418" cy="470865"/>
          </a:xfrm>
          <a:prstGeom prst="rect">
            <a:avLst/>
          </a:prstGeom>
        </p:spPr>
        <p:txBody>
          <a:bodyPr vert="horz" lIns="92364" tIns="46182" rIns="92364" bIns="46182" rtlCol="0"/>
          <a:lstStyle>
            <a:lvl1pPr algn="r">
              <a:defRPr sz="1200"/>
            </a:lvl1pPr>
          </a:lstStyle>
          <a:p>
            <a:fld id="{AF854300-B1BA-4BB3-8E32-A419E710085A}" type="datetimeFigureOut">
              <a:rPr lang="en-US" smtClean="0"/>
              <a:t>10/9/2018</a:t>
            </a:fld>
            <a:endParaRPr lang="en-US" dirty="0"/>
          </a:p>
        </p:txBody>
      </p:sp>
      <p:sp>
        <p:nvSpPr>
          <p:cNvPr id="4" name="Slide Image Placeholder 3"/>
          <p:cNvSpPr>
            <a:spLocks noGrp="1" noRot="1" noChangeAspect="1"/>
          </p:cNvSpPr>
          <p:nvPr>
            <p:ph type="sldImg" idx="2"/>
          </p:nvPr>
        </p:nvSpPr>
        <p:spPr>
          <a:xfrm>
            <a:off x="736600" y="1174750"/>
            <a:ext cx="5629275" cy="3167063"/>
          </a:xfrm>
          <a:prstGeom prst="rect">
            <a:avLst/>
          </a:prstGeom>
          <a:noFill/>
          <a:ln w="12700">
            <a:solidFill>
              <a:prstClr val="black"/>
            </a:solidFill>
          </a:ln>
        </p:spPr>
        <p:txBody>
          <a:bodyPr vert="horz" lIns="92364" tIns="46182" rIns="92364" bIns="46182" rtlCol="0" anchor="ctr"/>
          <a:lstStyle/>
          <a:p>
            <a:endParaRPr lang="en-US" dirty="0"/>
          </a:p>
        </p:txBody>
      </p:sp>
      <p:sp>
        <p:nvSpPr>
          <p:cNvPr id="5" name="Notes Placeholder 4"/>
          <p:cNvSpPr>
            <a:spLocks noGrp="1"/>
          </p:cNvSpPr>
          <p:nvPr>
            <p:ph type="body" sz="quarter" idx="3"/>
          </p:nvPr>
        </p:nvSpPr>
        <p:spPr>
          <a:xfrm>
            <a:off x="709927" y="4518064"/>
            <a:ext cx="5682622" cy="3696452"/>
          </a:xfrm>
          <a:prstGeom prst="rect">
            <a:avLst/>
          </a:prstGeom>
        </p:spPr>
        <p:txBody>
          <a:bodyPr vert="horz" lIns="92364" tIns="46182" rIns="92364" bIns="4618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610"/>
            <a:ext cx="3077418" cy="470865"/>
          </a:xfrm>
          <a:prstGeom prst="rect">
            <a:avLst/>
          </a:prstGeom>
        </p:spPr>
        <p:txBody>
          <a:bodyPr vert="horz" lIns="92364" tIns="46182" rIns="92364" bIns="461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451" y="8917610"/>
            <a:ext cx="3077418" cy="470865"/>
          </a:xfrm>
          <a:prstGeom prst="rect">
            <a:avLst/>
          </a:prstGeom>
        </p:spPr>
        <p:txBody>
          <a:bodyPr vert="horz" lIns="92364" tIns="46182" rIns="92364" bIns="46182" rtlCol="0" anchor="b"/>
          <a:lstStyle>
            <a:lvl1pPr algn="r">
              <a:defRPr sz="1200"/>
            </a:lvl1pPr>
          </a:lstStyle>
          <a:p>
            <a:fld id="{D3F81E89-AD3E-4636-BC03-D8F605E85AE6}" type="slidenum">
              <a:rPr lang="en-US" smtClean="0"/>
              <a:t>‹#›</a:t>
            </a:fld>
            <a:endParaRPr lang="en-US" dirty="0"/>
          </a:p>
        </p:txBody>
      </p:sp>
    </p:spTree>
    <p:extLst>
      <p:ext uri="{BB962C8B-B14F-4D97-AF65-F5344CB8AC3E}">
        <p14:creationId xmlns:p14="http://schemas.microsoft.com/office/powerpoint/2010/main" val="393039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Milestones for Spring 2019</a:t>
            </a:r>
          </a:p>
          <a:p>
            <a:pPr lvl="1"/>
            <a:r>
              <a:rPr lang="en-US" sz="1800" dirty="0">
                <a:solidFill>
                  <a:schemeClr val="tx2"/>
                </a:solidFill>
              </a:rPr>
              <a:t>Submit final Self-study to team</a:t>
            </a:r>
          </a:p>
          <a:p>
            <a:pPr lvl="1"/>
            <a:r>
              <a:rPr lang="en-US" sz="1800" dirty="0">
                <a:solidFill>
                  <a:schemeClr val="tx2"/>
                </a:solidFill>
              </a:rPr>
              <a:t>Team Visit: Sunday, April 7 – Wednesday, April 10, 2019</a:t>
            </a:r>
          </a:p>
          <a:p>
            <a:pPr lvl="1"/>
            <a:r>
              <a:rPr lang="en-US" sz="1800" dirty="0">
                <a:solidFill>
                  <a:schemeClr val="tx2"/>
                </a:solidFill>
              </a:rPr>
              <a:t>Respond to Team Report, May 2019</a:t>
            </a:r>
          </a:p>
          <a:p>
            <a:pPr lvl="1"/>
            <a:r>
              <a:rPr lang="en-US" sz="1800" dirty="0">
                <a:solidFill>
                  <a:schemeClr val="tx2"/>
                </a:solidFill>
              </a:rPr>
              <a:t>Commission Action:  June 2019</a:t>
            </a:r>
          </a:p>
          <a:p>
            <a:endParaRPr lang="en-US" dirty="0"/>
          </a:p>
        </p:txBody>
      </p:sp>
      <p:sp>
        <p:nvSpPr>
          <p:cNvPr id="4" name="Slide Number Placeholder 3"/>
          <p:cNvSpPr>
            <a:spLocks noGrp="1"/>
          </p:cNvSpPr>
          <p:nvPr>
            <p:ph type="sldNum" sz="quarter" idx="10"/>
          </p:nvPr>
        </p:nvSpPr>
        <p:spPr/>
        <p:txBody>
          <a:bodyPr/>
          <a:lstStyle/>
          <a:p>
            <a:fld id="{D3F81E89-AD3E-4636-BC03-D8F605E85AE6}" type="slidenum">
              <a:rPr lang="en-US" smtClean="0"/>
              <a:t>1</a:t>
            </a:fld>
            <a:endParaRPr lang="en-US" dirty="0"/>
          </a:p>
        </p:txBody>
      </p:sp>
    </p:spTree>
    <p:extLst>
      <p:ext uri="{BB962C8B-B14F-4D97-AF65-F5344CB8AC3E}">
        <p14:creationId xmlns:p14="http://schemas.microsoft.com/office/powerpoint/2010/main" val="307006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81E89-AD3E-4636-BC03-D8F605E85AE6}" type="slidenum">
              <a:rPr lang="en-US" smtClean="0"/>
              <a:t>2</a:t>
            </a:fld>
            <a:endParaRPr lang="en-US" dirty="0"/>
          </a:p>
        </p:txBody>
      </p:sp>
    </p:spTree>
    <p:extLst>
      <p:ext uri="{BB962C8B-B14F-4D97-AF65-F5344CB8AC3E}">
        <p14:creationId xmlns:p14="http://schemas.microsoft.com/office/powerpoint/2010/main" val="307006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Figure 4:  The Evolving Self</a:t>
            </a:r>
            <a:r>
              <a:rPr lang="en-US" baseline="0" dirty="0" smtClean="0"/>
              <a:t> Study Report</a:t>
            </a:r>
            <a:endParaRPr lang="en-US" dirty="0"/>
          </a:p>
        </p:txBody>
      </p:sp>
      <p:sp>
        <p:nvSpPr>
          <p:cNvPr id="4" name="Slide Number Placeholder 3"/>
          <p:cNvSpPr>
            <a:spLocks noGrp="1"/>
          </p:cNvSpPr>
          <p:nvPr>
            <p:ph type="sldNum" sz="quarter" idx="10"/>
          </p:nvPr>
        </p:nvSpPr>
        <p:spPr/>
        <p:txBody>
          <a:bodyPr/>
          <a:lstStyle/>
          <a:p>
            <a:fld id="{D3F81E89-AD3E-4636-BC03-D8F605E85AE6}" type="slidenum">
              <a:rPr lang="en-US" smtClean="0"/>
              <a:t>3</a:t>
            </a:fld>
            <a:endParaRPr lang="en-US" dirty="0"/>
          </a:p>
        </p:txBody>
      </p:sp>
    </p:spTree>
    <p:extLst>
      <p:ext uri="{BB962C8B-B14F-4D97-AF65-F5344CB8AC3E}">
        <p14:creationId xmlns:p14="http://schemas.microsoft.com/office/powerpoint/2010/main" val="307006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Figure 4:  The Evolving Self</a:t>
            </a:r>
            <a:r>
              <a:rPr lang="en-US" baseline="0" dirty="0" smtClean="0"/>
              <a:t> Study Report</a:t>
            </a:r>
            <a:endParaRPr lang="en-US" dirty="0"/>
          </a:p>
        </p:txBody>
      </p:sp>
      <p:sp>
        <p:nvSpPr>
          <p:cNvPr id="4" name="Slide Number Placeholder 3"/>
          <p:cNvSpPr>
            <a:spLocks noGrp="1"/>
          </p:cNvSpPr>
          <p:nvPr>
            <p:ph type="sldNum" sz="quarter" idx="10"/>
          </p:nvPr>
        </p:nvSpPr>
        <p:spPr/>
        <p:txBody>
          <a:bodyPr/>
          <a:lstStyle/>
          <a:p>
            <a:fld id="{D3F81E89-AD3E-4636-BC03-D8F605E85AE6}" type="slidenum">
              <a:rPr lang="en-US" smtClean="0"/>
              <a:t>4</a:t>
            </a:fld>
            <a:endParaRPr lang="en-US" dirty="0"/>
          </a:p>
        </p:txBody>
      </p:sp>
    </p:spTree>
    <p:extLst>
      <p:ext uri="{BB962C8B-B14F-4D97-AF65-F5344CB8AC3E}">
        <p14:creationId xmlns:p14="http://schemas.microsoft.com/office/powerpoint/2010/main" val="307006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Figure 4:  The Evolving Self</a:t>
            </a:r>
            <a:r>
              <a:rPr lang="en-US" baseline="0" dirty="0" smtClean="0"/>
              <a:t> Study Report</a:t>
            </a:r>
            <a:endParaRPr lang="en-US" dirty="0"/>
          </a:p>
        </p:txBody>
      </p:sp>
      <p:sp>
        <p:nvSpPr>
          <p:cNvPr id="4" name="Slide Number Placeholder 3"/>
          <p:cNvSpPr>
            <a:spLocks noGrp="1"/>
          </p:cNvSpPr>
          <p:nvPr>
            <p:ph type="sldNum" sz="quarter" idx="10"/>
          </p:nvPr>
        </p:nvSpPr>
        <p:spPr/>
        <p:txBody>
          <a:bodyPr/>
          <a:lstStyle/>
          <a:p>
            <a:fld id="{D3F81E89-AD3E-4636-BC03-D8F605E85AE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7006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Figure 4:  The Evolving Self</a:t>
            </a:r>
            <a:r>
              <a:rPr lang="en-US" baseline="0" dirty="0" smtClean="0"/>
              <a:t> Study Report</a:t>
            </a:r>
            <a:endParaRPr lang="en-US" dirty="0"/>
          </a:p>
        </p:txBody>
      </p:sp>
      <p:sp>
        <p:nvSpPr>
          <p:cNvPr id="4" name="Slide Number Placeholder 3"/>
          <p:cNvSpPr>
            <a:spLocks noGrp="1"/>
          </p:cNvSpPr>
          <p:nvPr>
            <p:ph type="sldNum" sz="quarter" idx="10"/>
          </p:nvPr>
        </p:nvSpPr>
        <p:spPr/>
        <p:txBody>
          <a:bodyPr/>
          <a:lstStyle/>
          <a:p>
            <a:fld id="{D3F81E89-AD3E-4636-BC03-D8F605E85AE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7006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Figure 4:  The Evolving Self</a:t>
            </a:r>
            <a:r>
              <a:rPr lang="en-US" baseline="0" dirty="0" smtClean="0"/>
              <a:t> Study Report</a:t>
            </a:r>
            <a:endParaRPr lang="en-US" dirty="0"/>
          </a:p>
        </p:txBody>
      </p:sp>
      <p:sp>
        <p:nvSpPr>
          <p:cNvPr id="4" name="Slide Number Placeholder 3"/>
          <p:cNvSpPr>
            <a:spLocks noGrp="1"/>
          </p:cNvSpPr>
          <p:nvPr>
            <p:ph type="sldNum" sz="quarter" idx="10"/>
          </p:nvPr>
        </p:nvSpPr>
        <p:spPr/>
        <p:txBody>
          <a:bodyPr/>
          <a:lstStyle/>
          <a:p>
            <a:fld id="{D3F81E89-AD3E-4636-BC03-D8F605E85AE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7006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30 Figure 4:  The Evolving Self</a:t>
            </a:r>
            <a:r>
              <a:rPr lang="en-US" baseline="0" dirty="0" smtClean="0"/>
              <a:t> Study Report</a:t>
            </a:r>
            <a:endParaRPr lang="en-US" dirty="0"/>
          </a:p>
        </p:txBody>
      </p:sp>
      <p:sp>
        <p:nvSpPr>
          <p:cNvPr id="4" name="Slide Number Placeholder 3"/>
          <p:cNvSpPr>
            <a:spLocks noGrp="1"/>
          </p:cNvSpPr>
          <p:nvPr>
            <p:ph type="sldNum" sz="quarter" idx="10"/>
          </p:nvPr>
        </p:nvSpPr>
        <p:spPr/>
        <p:txBody>
          <a:bodyPr/>
          <a:lstStyle/>
          <a:p>
            <a:fld id="{D3F81E89-AD3E-4636-BC03-D8F605E85AE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70064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5"/>
          <p:cNvSpPr>
            <a:spLocks noGrp="1"/>
          </p:cNvSpPr>
          <p:nvPr>
            <p:ph type="body" sz="quarter" idx="10" hasCustomPrompt="1"/>
          </p:nvPr>
        </p:nvSpPr>
        <p:spPr>
          <a:xfrm>
            <a:off x="6659444" y="3027971"/>
            <a:ext cx="4978908" cy="1650381"/>
          </a:xfrm>
          <a:prstGeom prst="rect">
            <a:avLst/>
          </a:prstGeom>
        </p:spPr>
        <p:txBody>
          <a:bodyPr lIns="0">
            <a:normAutofit/>
          </a:bodyPr>
          <a:lstStyle>
            <a:lvl1pPr marL="0" indent="0" algn="r">
              <a:buNone/>
              <a:defRPr sz="2100" b="0" i="0">
                <a:solidFill>
                  <a:schemeClr val="bg1"/>
                </a:solidFill>
                <a:latin typeface="Georgia" charset="0"/>
                <a:ea typeface="Georgia" charset="0"/>
                <a:cs typeface="Georgia" charset="0"/>
              </a:defRPr>
            </a:lvl1pPr>
          </a:lstStyle>
          <a:p>
            <a:pPr lvl="0"/>
            <a:r>
              <a:rPr lang="en-US" dirty="0" smtClean="0"/>
              <a:t>Sub-topic</a:t>
            </a:r>
          </a:p>
        </p:txBody>
      </p:sp>
      <p:sp>
        <p:nvSpPr>
          <p:cNvPr id="10" name="Title 1"/>
          <p:cNvSpPr>
            <a:spLocks noGrp="1"/>
          </p:cNvSpPr>
          <p:nvPr>
            <p:ph type="ctrTitle" hasCustomPrompt="1"/>
          </p:nvPr>
        </p:nvSpPr>
        <p:spPr>
          <a:xfrm>
            <a:off x="4386470" y="549946"/>
            <a:ext cx="7251882" cy="2386584"/>
          </a:xfrm>
          <a:prstGeom prst="rect">
            <a:avLst/>
          </a:prstGeom>
          <a:ln>
            <a:noFill/>
          </a:ln>
        </p:spPr>
        <p:txBody>
          <a:bodyPr lIns="0" anchor="b" anchorCtr="0">
            <a:normAutofit/>
          </a:bodyPr>
          <a:lstStyle>
            <a:lvl1pPr algn="r">
              <a:lnSpc>
                <a:spcPts val="4350"/>
              </a:lnSpc>
              <a:defRPr sz="5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8598299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Picture Placeholder 2"/>
          <p:cNvSpPr>
            <a:spLocks noGrp="1" noChangeAspect="1"/>
          </p:cNvSpPr>
          <p:nvPr>
            <p:ph type="pic" idx="13"/>
          </p:nvPr>
        </p:nvSpPr>
        <p:spPr>
          <a:xfrm>
            <a:off x="0" y="848139"/>
            <a:ext cx="12192000" cy="6009860"/>
          </a:xfrm>
          <a:prstGeom prst="rect">
            <a:avLst/>
          </a:prstGeom>
          <a:solidFill>
            <a:schemeClr val="accent6"/>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12192000" cy="1301496"/>
          </a:xfrm>
          <a:prstGeom prst="rect">
            <a:avLst/>
          </a:prstGeom>
        </p:spPr>
      </p:pic>
    </p:spTree>
    <p:extLst>
      <p:ext uri="{BB962C8B-B14F-4D97-AF65-F5344CB8AC3E}">
        <p14:creationId xmlns:p14="http://schemas.microsoft.com/office/powerpoint/2010/main" val="10715841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Chart Placeholder 2"/>
          <p:cNvSpPr>
            <a:spLocks noGrp="1"/>
          </p:cNvSpPr>
          <p:nvPr>
            <p:ph type="chart" sz="quarter" idx="16"/>
          </p:nvPr>
        </p:nvSpPr>
        <p:spPr>
          <a:xfrm>
            <a:off x="5313408" y="1320800"/>
            <a:ext cx="4791075" cy="4465639"/>
          </a:xfrm>
          <a:prstGeom prst="rect">
            <a:avLst/>
          </a:prstGeom>
          <a:solidFill>
            <a:schemeClr val="accent6"/>
          </a:solidFill>
          <a:ln>
            <a:noFill/>
          </a:ln>
        </p:spPr>
        <p:style>
          <a:lnRef idx="1">
            <a:schemeClr val="accent3"/>
          </a:lnRef>
          <a:fillRef idx="2">
            <a:schemeClr val="accent3"/>
          </a:fillRef>
          <a:effectRef idx="1">
            <a:schemeClr val="accent3"/>
          </a:effectRef>
          <a:fontRef idx="none"/>
        </p:style>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3" name="Title 3"/>
          <p:cNvSpPr>
            <a:spLocks noGrp="1"/>
          </p:cNvSpPr>
          <p:nvPr>
            <p:ph type="title" hasCustomPrompt="1"/>
          </p:nvPr>
        </p:nvSpPr>
        <p:spPr>
          <a:xfrm>
            <a:off x="1916269" y="13716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4" name="Text Placeholder 2"/>
          <p:cNvSpPr>
            <a:spLocks noGrp="1"/>
          </p:cNvSpPr>
          <p:nvPr>
            <p:ph type="body" idx="1" hasCustomPrompt="1"/>
          </p:nvPr>
        </p:nvSpPr>
        <p:spPr>
          <a:xfrm>
            <a:off x="1916270" y="2194560"/>
            <a:ext cx="3001899" cy="2768327"/>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21836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5"/>
          <p:cNvSpPr>
            <a:spLocks noGrp="1"/>
          </p:cNvSpPr>
          <p:nvPr>
            <p:ph type="body" sz="quarter" idx="10" hasCustomPrompt="1"/>
          </p:nvPr>
        </p:nvSpPr>
        <p:spPr>
          <a:xfrm>
            <a:off x="6659443" y="3929309"/>
            <a:ext cx="4978908" cy="1650381"/>
          </a:xfrm>
          <a:prstGeom prst="rect">
            <a:avLst/>
          </a:prstGeom>
        </p:spPr>
        <p:txBody>
          <a:bodyPr lIns="0">
            <a:normAutofit/>
          </a:bodyPr>
          <a:lstStyle>
            <a:lvl1pPr marL="0" indent="0" algn="r">
              <a:buNone/>
              <a:defRPr sz="2100" b="0" i="0">
                <a:solidFill>
                  <a:schemeClr val="bg1"/>
                </a:solidFill>
                <a:latin typeface="Georgia" charset="0"/>
                <a:ea typeface="Georgia" charset="0"/>
                <a:cs typeface="Georgia" charset="0"/>
              </a:defRPr>
            </a:lvl1pPr>
          </a:lstStyle>
          <a:p>
            <a:pPr lvl="0"/>
            <a:r>
              <a:rPr lang="en-US" dirty="0" smtClean="0"/>
              <a:t>Section Title</a:t>
            </a:r>
          </a:p>
        </p:txBody>
      </p:sp>
      <p:sp>
        <p:nvSpPr>
          <p:cNvPr id="11" name="Title 1"/>
          <p:cNvSpPr>
            <a:spLocks noGrp="1"/>
          </p:cNvSpPr>
          <p:nvPr>
            <p:ph type="ctrTitle" hasCustomPrompt="1"/>
          </p:nvPr>
        </p:nvSpPr>
        <p:spPr>
          <a:xfrm>
            <a:off x="6659443" y="1451284"/>
            <a:ext cx="4978908" cy="2386584"/>
          </a:xfrm>
          <a:prstGeom prst="rect">
            <a:avLst/>
          </a:prstGeom>
          <a:ln>
            <a:noFill/>
          </a:ln>
        </p:spPr>
        <p:txBody>
          <a:bodyPr lIns="0" anchor="b" anchorCtr="0">
            <a:normAutofit/>
          </a:bodyPr>
          <a:lstStyle>
            <a:lvl1pPr algn="r">
              <a:lnSpc>
                <a:spcPts val="4350"/>
              </a:lnSpc>
              <a:defRPr sz="5000" b="1" i="0" cap="all" baseline="0">
                <a:solidFill>
                  <a:schemeClr val="bg1"/>
                </a:solidFill>
                <a:latin typeface="Arial" charset="0"/>
                <a:ea typeface="Arial" charset="0"/>
                <a:cs typeface="Arial" charset="0"/>
              </a:defRPr>
            </a:lvl1pPr>
          </a:lstStyle>
          <a:p>
            <a:r>
              <a:rPr lang="en-US" dirty="0" smtClean="0"/>
              <a:t>Divider</a:t>
            </a:r>
            <a:br>
              <a:rPr lang="en-US" dirty="0" smtClean="0"/>
            </a:br>
            <a:r>
              <a:rPr lang="en-US" dirty="0" smtClean="0"/>
              <a:t>Slide</a:t>
            </a:r>
            <a:endParaRPr lang="en-US" dirty="0"/>
          </a:p>
        </p:txBody>
      </p:sp>
    </p:spTree>
    <p:extLst>
      <p:ext uri="{BB962C8B-B14F-4D97-AF65-F5344CB8AC3E}">
        <p14:creationId xmlns:p14="http://schemas.microsoft.com/office/powerpoint/2010/main" val="1536932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51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1920240" y="2194560"/>
            <a:ext cx="4802124" cy="3790483"/>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Em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9" name="Title 3"/>
          <p:cNvSpPr>
            <a:spLocks noGrp="1"/>
          </p:cNvSpPr>
          <p:nvPr>
            <p:ph type="title" hasCustomPrompt="1"/>
          </p:nvPr>
        </p:nvSpPr>
        <p:spPr>
          <a:xfrm>
            <a:off x="1920240" y="1371600"/>
            <a:ext cx="7886700" cy="716084"/>
          </a:xfrm>
          <a:prstGeom prst="rect">
            <a:avLst/>
          </a:prstGeom>
        </p:spPr>
        <p:txBody>
          <a:bodyPr anchor="b">
            <a:normAutofit/>
          </a:bodyPr>
          <a:lstStyle>
            <a:lvl1pPr>
              <a:lnSpc>
                <a:spcPct val="80000"/>
              </a:lnSpc>
              <a:defRPr sz="2700">
                <a:solidFill>
                  <a:schemeClr val="tx1"/>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42323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 Placeholder 2"/>
          <p:cNvSpPr>
            <a:spLocks noGrp="1"/>
          </p:cNvSpPr>
          <p:nvPr>
            <p:ph type="body" idx="10" hasCustomPrompt="1"/>
          </p:nvPr>
        </p:nvSpPr>
        <p:spPr>
          <a:xfrm>
            <a:off x="1920240" y="2194560"/>
            <a:ext cx="3134815" cy="3511409"/>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1" name="Text Placeholder 2"/>
          <p:cNvSpPr>
            <a:spLocks noGrp="1"/>
          </p:cNvSpPr>
          <p:nvPr>
            <p:ph type="body" idx="11" hasCustomPrompt="1"/>
          </p:nvPr>
        </p:nvSpPr>
        <p:spPr>
          <a:xfrm>
            <a:off x="5248010" y="2194560"/>
            <a:ext cx="3134815" cy="3511409"/>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12" name="Title 3"/>
          <p:cNvSpPr>
            <a:spLocks noGrp="1"/>
          </p:cNvSpPr>
          <p:nvPr>
            <p:ph type="title" hasCustomPrompt="1"/>
          </p:nvPr>
        </p:nvSpPr>
        <p:spPr>
          <a:xfrm>
            <a:off x="1920240" y="13716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69055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ext Placeholder 2"/>
          <p:cNvSpPr>
            <a:spLocks noGrp="1"/>
          </p:cNvSpPr>
          <p:nvPr>
            <p:ph type="body" idx="10" hasCustomPrompt="1"/>
          </p:nvPr>
        </p:nvSpPr>
        <p:spPr>
          <a:xfrm>
            <a:off x="1920240" y="2194560"/>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7" name="Title 3"/>
          <p:cNvSpPr>
            <a:spLocks noGrp="1"/>
          </p:cNvSpPr>
          <p:nvPr>
            <p:ph type="title" hasCustomPrompt="1"/>
          </p:nvPr>
        </p:nvSpPr>
        <p:spPr>
          <a:xfrm>
            <a:off x="1920240" y="13716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01132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Level Bulleted Lis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1920240" y="13716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6" name="Content Placeholder 6"/>
          <p:cNvSpPr>
            <a:spLocks noGrp="1"/>
          </p:cNvSpPr>
          <p:nvPr>
            <p:ph sz="quarter" idx="10" hasCustomPrompt="1"/>
          </p:nvPr>
        </p:nvSpPr>
        <p:spPr>
          <a:xfrm>
            <a:off x="1920240" y="2194560"/>
            <a:ext cx="7259240" cy="3848100"/>
          </a:xfrm>
          <a:prstGeom prst="rect">
            <a:avLst/>
          </a:prstGeom>
        </p:spPr>
        <p:txBody>
          <a:bodyPr/>
          <a:lstStyle>
            <a:lvl1pPr marL="0" indent="0">
              <a:lnSpc>
                <a:spcPts val="1725"/>
              </a:lnSpc>
              <a:buClr>
                <a:srgbClr val="005BBB"/>
              </a:buClr>
              <a:buFontTx/>
              <a:buNone/>
              <a:defRPr sz="1600" b="1">
                <a:solidFill>
                  <a:schemeClr val="accent4"/>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accent6"/>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accent6"/>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7193207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Picture Placeholder 2"/>
          <p:cNvSpPr>
            <a:spLocks noGrp="1" noChangeAspect="1"/>
          </p:cNvSpPr>
          <p:nvPr>
            <p:ph type="pic" idx="13"/>
          </p:nvPr>
        </p:nvSpPr>
        <p:spPr>
          <a:xfrm>
            <a:off x="6871924" y="862149"/>
            <a:ext cx="5320076" cy="5995851"/>
          </a:xfrm>
          <a:prstGeom prst="rect">
            <a:avLst/>
          </a:prstGeom>
          <a:solidFill>
            <a:schemeClr val="accent6"/>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9" name="Title 3"/>
          <p:cNvSpPr>
            <a:spLocks noGrp="1"/>
          </p:cNvSpPr>
          <p:nvPr>
            <p:ph type="title" hasCustomPrompt="1"/>
          </p:nvPr>
        </p:nvSpPr>
        <p:spPr>
          <a:xfrm>
            <a:off x="1920239" y="1371600"/>
            <a:ext cx="440218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10" name="Text Placeholder 2"/>
          <p:cNvSpPr>
            <a:spLocks noGrp="1"/>
          </p:cNvSpPr>
          <p:nvPr>
            <p:ph type="body" idx="1" hasCustomPrompt="1"/>
          </p:nvPr>
        </p:nvSpPr>
        <p:spPr>
          <a:xfrm>
            <a:off x="1920240" y="2194560"/>
            <a:ext cx="4402182" cy="2768327"/>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4377072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8" name="Picture Placeholder 2"/>
          <p:cNvSpPr>
            <a:spLocks noGrp="1" noChangeAspect="1"/>
          </p:cNvSpPr>
          <p:nvPr>
            <p:ph type="pic" idx="13"/>
          </p:nvPr>
        </p:nvSpPr>
        <p:spPr>
          <a:xfrm>
            <a:off x="6883973" y="862149"/>
            <a:ext cx="5308027" cy="3139453"/>
          </a:xfrm>
          <a:prstGeom prst="rect">
            <a:avLst/>
          </a:prstGeom>
          <a:solidFill>
            <a:schemeClr val="accent6"/>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9" name="Title 3"/>
          <p:cNvSpPr>
            <a:spLocks noGrp="1"/>
          </p:cNvSpPr>
          <p:nvPr>
            <p:ph type="title" hasCustomPrompt="1"/>
          </p:nvPr>
        </p:nvSpPr>
        <p:spPr>
          <a:xfrm>
            <a:off x="1920240" y="13716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10" name="Picture Placeholder 2"/>
          <p:cNvSpPr>
            <a:spLocks noGrp="1" noChangeAspect="1"/>
          </p:cNvSpPr>
          <p:nvPr>
            <p:ph type="pic" idx="14"/>
          </p:nvPr>
        </p:nvSpPr>
        <p:spPr>
          <a:xfrm>
            <a:off x="6883972" y="4000500"/>
            <a:ext cx="2701892" cy="2857500"/>
          </a:xfrm>
          <a:prstGeom prst="rect">
            <a:avLst/>
          </a:prstGeom>
          <a:solidFill>
            <a:schemeClr val="accent6"/>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1" name="Picture Placeholder 2"/>
          <p:cNvSpPr>
            <a:spLocks noGrp="1" noChangeAspect="1"/>
          </p:cNvSpPr>
          <p:nvPr>
            <p:ph type="pic" idx="15"/>
          </p:nvPr>
        </p:nvSpPr>
        <p:spPr>
          <a:xfrm>
            <a:off x="9573816" y="4000500"/>
            <a:ext cx="2618184" cy="2857500"/>
          </a:xfrm>
          <a:prstGeom prst="rect">
            <a:avLst/>
          </a:prstGeom>
          <a:solidFill>
            <a:schemeClr val="accent6"/>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2" name="Text Placeholder 2"/>
          <p:cNvSpPr>
            <a:spLocks noGrp="1"/>
          </p:cNvSpPr>
          <p:nvPr>
            <p:ph type="body" idx="1" hasCustomPrompt="1"/>
          </p:nvPr>
        </p:nvSpPr>
        <p:spPr>
          <a:xfrm>
            <a:off x="1920240" y="2194560"/>
            <a:ext cx="3001899" cy="2768327"/>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58914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252"/>
            <a:ext cx="12192000" cy="6858000"/>
          </a:xfrm>
          <a:prstGeom prst="rect">
            <a:avLst/>
          </a:prstGeom>
        </p:spPr>
      </p:pic>
      <p:sp>
        <p:nvSpPr>
          <p:cNvPr id="10" name="Text Placeholder 11"/>
          <p:cNvSpPr>
            <a:spLocks noGrp="1"/>
          </p:cNvSpPr>
          <p:nvPr>
            <p:ph type="body" idx="1"/>
          </p:nvPr>
        </p:nvSpPr>
        <p:spPr>
          <a:xfrm>
            <a:off x="1920240" y="2526588"/>
            <a:ext cx="78867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itle Placeholder 12"/>
          <p:cNvSpPr>
            <a:spLocks noGrp="1"/>
          </p:cNvSpPr>
          <p:nvPr>
            <p:ph type="title"/>
          </p:nvPr>
        </p:nvSpPr>
        <p:spPr>
          <a:xfrm>
            <a:off x="1920240" y="1523213"/>
            <a:ext cx="78867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4612039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sche.org/wp-content/uploads/2018/06/RevisedStandardsFINAL.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msche.org/standard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msche.org/standards/#requirements" TargetMode="External"/><Relationship Id="rId4" Type="http://schemas.openxmlformats.org/officeDocument/2006/relationships/hyperlink" Target="https://www.msche.org/accreditation/self-study-guide/module-on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180408"/>
            <a:ext cx="7886700" cy="761680"/>
          </a:xfrm>
        </p:spPr>
        <p:txBody>
          <a:bodyPr>
            <a:normAutofit fontScale="90000"/>
          </a:bodyPr>
          <a:lstStyle/>
          <a:p>
            <a:pPr algn="ct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a:t/>
            </a:r>
            <a:br>
              <a:rPr lang="en-US" sz="2800" dirty="0"/>
            </a:br>
            <a:r>
              <a:rPr lang="en-US" sz="2800" dirty="0" smtClean="0"/>
              <a:t>Middle States Update to President’s Cabinet</a:t>
            </a:r>
            <a:r>
              <a:rPr lang="en-US" sz="2800" smtClean="0"/>
              <a:t/>
            </a:r>
            <a:br>
              <a:rPr lang="en-US" sz="2800" smtClean="0"/>
            </a:br>
            <a:r>
              <a:rPr lang="en-US" sz="2800" smtClean="0"/>
              <a:t>October </a:t>
            </a:r>
            <a:r>
              <a:rPr lang="en-US" sz="2800" dirty="0" smtClean="0"/>
              <a:t>8, 2018</a:t>
            </a:r>
            <a:endParaRPr lang="en-US" sz="2800" dirty="0"/>
          </a:p>
        </p:txBody>
      </p:sp>
      <p:sp>
        <p:nvSpPr>
          <p:cNvPr id="3" name="Content Placeholder 2"/>
          <p:cNvSpPr>
            <a:spLocks noGrp="1"/>
          </p:cNvSpPr>
          <p:nvPr>
            <p:ph sz="quarter" idx="10"/>
          </p:nvPr>
        </p:nvSpPr>
        <p:spPr>
          <a:xfrm>
            <a:off x="1920240" y="2314321"/>
            <a:ext cx="7259240" cy="4036601"/>
          </a:xfrm>
        </p:spPr>
        <p:txBody>
          <a:bodyPr>
            <a:noAutofit/>
          </a:bodyPr>
          <a:lstStyle/>
          <a:p>
            <a:pPr lvl="0"/>
            <a:r>
              <a:rPr lang="en-US" sz="2000" dirty="0" smtClean="0"/>
              <a:t>Milestones for Summer 2018</a:t>
            </a:r>
          </a:p>
          <a:p>
            <a:pPr lvl="1"/>
            <a:r>
              <a:rPr lang="en-US" sz="1600" dirty="0" smtClean="0"/>
              <a:t>Self-Study Development - Steering Committee co-chairs compiled first draft of full Self-Study</a:t>
            </a:r>
          </a:p>
          <a:p>
            <a:pPr lvl="1"/>
            <a:endParaRPr lang="en-US" sz="1600" dirty="0" smtClean="0"/>
          </a:p>
          <a:p>
            <a:r>
              <a:rPr lang="en-US" sz="2000" dirty="0" smtClean="0"/>
              <a:t>Milestones </a:t>
            </a:r>
            <a:r>
              <a:rPr lang="en-US" sz="2000" dirty="0"/>
              <a:t>for Fall 2018</a:t>
            </a:r>
          </a:p>
          <a:p>
            <a:pPr lvl="1"/>
            <a:r>
              <a:rPr lang="en-US" sz="1600" dirty="0"/>
              <a:t>Chapters on </a:t>
            </a:r>
            <a:r>
              <a:rPr lang="en-US" sz="1600" dirty="0" smtClean="0"/>
              <a:t>Standards </a:t>
            </a:r>
            <a:r>
              <a:rPr lang="en-US" sz="1600" dirty="0"/>
              <a:t>under review by </a:t>
            </a:r>
            <a:r>
              <a:rPr lang="en-US" sz="1600" dirty="0" smtClean="0"/>
              <a:t>appropriate constituents </a:t>
            </a:r>
          </a:p>
          <a:p>
            <a:pPr lvl="1"/>
            <a:r>
              <a:rPr lang="en-US" sz="1600" dirty="0" smtClean="0"/>
              <a:t>Team Chair Visit:  Friday October 19, 2018</a:t>
            </a:r>
          </a:p>
          <a:p>
            <a:pPr lvl="2"/>
            <a:r>
              <a:rPr lang="en-US" sz="1600" dirty="0" smtClean="0"/>
              <a:t>Dr</a:t>
            </a:r>
            <a:r>
              <a:rPr lang="en-US" sz="1600" dirty="0"/>
              <a:t>. Katherine Conway-Turner, President SUNY Buffalo State College</a:t>
            </a:r>
          </a:p>
          <a:p>
            <a:pPr lvl="2"/>
            <a:r>
              <a:rPr lang="en-US" sz="1600" dirty="0"/>
              <a:t>Gives feedback on draft of </a:t>
            </a:r>
            <a:r>
              <a:rPr lang="en-US" sz="1600" dirty="0" smtClean="0"/>
              <a:t>Self-Study</a:t>
            </a:r>
            <a:endParaRPr lang="en-US" sz="1600" dirty="0"/>
          </a:p>
          <a:p>
            <a:pPr lvl="2"/>
            <a:r>
              <a:rPr lang="en-US" sz="1600" dirty="0"/>
              <a:t>Meets with key </a:t>
            </a:r>
            <a:r>
              <a:rPr lang="en-US" sz="1600" dirty="0" smtClean="0"/>
              <a:t>constituents </a:t>
            </a:r>
            <a:endParaRPr lang="en-US" sz="1600" u="sng" dirty="0"/>
          </a:p>
          <a:p>
            <a:pPr lvl="2"/>
            <a:r>
              <a:rPr lang="en-US" sz="1600" dirty="0" smtClean="0"/>
              <a:t>Discusses Team Visit logistics</a:t>
            </a:r>
            <a:endParaRPr lang="en-US" sz="1600" dirty="0"/>
          </a:p>
          <a:p>
            <a:pPr lvl="1"/>
            <a:r>
              <a:rPr lang="en-US" sz="1600" dirty="0"/>
              <a:t>Final editing </a:t>
            </a:r>
            <a:r>
              <a:rPr lang="en-US" sz="1600" dirty="0" smtClean="0"/>
              <a:t>following</a:t>
            </a:r>
            <a:r>
              <a:rPr lang="en-US" sz="1600" dirty="0"/>
              <a:t> review of full Self-Study by </a:t>
            </a:r>
            <a:r>
              <a:rPr lang="en-US" sz="1600" dirty="0" smtClean="0"/>
              <a:t>campus constituents</a:t>
            </a:r>
          </a:p>
          <a:p>
            <a:pPr lvl="1"/>
            <a:r>
              <a:rPr lang="en-US" sz="1600" dirty="0" smtClean="0"/>
              <a:t>Commission forwards Team members list for our review</a:t>
            </a:r>
            <a:endParaRPr lang="en-US" sz="1600" dirty="0"/>
          </a:p>
          <a:p>
            <a:endParaRPr lang="en-US" sz="1900" dirty="0" smtClean="0"/>
          </a:p>
        </p:txBody>
      </p:sp>
    </p:spTree>
    <p:extLst>
      <p:ext uri="{BB962C8B-B14F-4D97-AF65-F5344CB8AC3E}">
        <p14:creationId xmlns:p14="http://schemas.microsoft.com/office/powerpoint/2010/main" val="4125928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180408"/>
            <a:ext cx="7886700" cy="365171"/>
          </a:xfrm>
        </p:spPr>
        <p:txBody>
          <a:bodyPr>
            <a:normAutofit fontScale="90000"/>
          </a:bodyPr>
          <a:lstStyle/>
          <a:p>
            <a:pPr algn="ctr"/>
            <a:r>
              <a:rPr lang="en-US" sz="2800" dirty="0" smtClean="0"/>
              <a:t>The Evolving Self Study Report – MSCHE Guidance</a:t>
            </a:r>
            <a:endParaRPr lang="en-US" sz="2800" dirty="0"/>
          </a:p>
        </p:txBody>
      </p:sp>
      <p:sp>
        <p:nvSpPr>
          <p:cNvPr id="3" name="Content Placeholder 2"/>
          <p:cNvSpPr>
            <a:spLocks noGrp="1"/>
          </p:cNvSpPr>
          <p:nvPr>
            <p:ph sz="quarter" idx="10"/>
          </p:nvPr>
        </p:nvSpPr>
        <p:spPr>
          <a:xfrm>
            <a:off x="1343277" y="1780248"/>
            <a:ext cx="9394853" cy="4750024"/>
          </a:xfrm>
        </p:spPr>
        <p:txBody>
          <a:bodyPr>
            <a:noAutofit/>
          </a:bodyPr>
          <a:lstStyle/>
          <a:p>
            <a:pPr marL="285750" lvl="0" indent="-285750">
              <a:buFont typeface="Wingdings" panose="05000000000000000000" pitchFamily="2" charset="2"/>
              <a:buChar char="Ø"/>
            </a:pPr>
            <a:r>
              <a:rPr lang="en-US" sz="1400" dirty="0" smtClean="0"/>
              <a:t>Institution’s Steering Committee organizes the Self Study Process</a:t>
            </a:r>
          </a:p>
          <a:p>
            <a:pPr marL="838200" lvl="1" indent="-285750">
              <a:buFont typeface="Wingdings" panose="05000000000000000000" pitchFamily="2" charset="2"/>
              <a:buChar char="ü"/>
            </a:pPr>
            <a:r>
              <a:rPr lang="en-US" sz="1300" dirty="0" smtClean="0"/>
              <a:t>Spring 2017</a:t>
            </a:r>
          </a:p>
          <a:p>
            <a:pPr marL="285750" lvl="0" indent="-285750">
              <a:buFont typeface="Wingdings" panose="05000000000000000000" pitchFamily="2" charset="2"/>
              <a:buChar char="Ø"/>
            </a:pPr>
            <a:r>
              <a:rPr lang="en-US" sz="1400" dirty="0" smtClean="0"/>
              <a:t>Working Groups study institutional mission, goals, and objectives through the lens of Commission’s Requirements of Affiliation &amp; Standards for Accreditation</a:t>
            </a:r>
          </a:p>
          <a:p>
            <a:pPr marL="838200" lvl="1" indent="-285750">
              <a:buFont typeface="Wingdings" panose="05000000000000000000" pitchFamily="2" charset="2"/>
              <a:buChar char="ü"/>
            </a:pPr>
            <a:r>
              <a:rPr lang="en-US" sz="1300" dirty="0" smtClean="0"/>
              <a:t>9 Working Groups – 7 Standards, Communication, &amp; Requirements of Affiliation 2017-2018</a:t>
            </a:r>
          </a:p>
          <a:p>
            <a:pPr marL="285750" lvl="0" indent="-285750">
              <a:buFont typeface="Wingdings" panose="05000000000000000000" pitchFamily="2" charset="2"/>
              <a:buChar char="Ø"/>
            </a:pPr>
            <a:r>
              <a:rPr lang="en-US" sz="1400" dirty="0" smtClean="0"/>
              <a:t>Steering Committee develops draft Self Study from reports organized and written by Working Groups</a:t>
            </a:r>
          </a:p>
          <a:p>
            <a:pPr marL="838200" lvl="1" indent="-285750">
              <a:buFont typeface="Wingdings" panose="05000000000000000000" pitchFamily="2" charset="2"/>
              <a:buChar char="ü"/>
            </a:pPr>
            <a:r>
              <a:rPr lang="en-US" sz="1300" dirty="0" smtClean="0"/>
              <a:t>Summer 2018</a:t>
            </a:r>
            <a:endParaRPr lang="en-US" sz="1400" dirty="0" smtClean="0"/>
          </a:p>
          <a:p>
            <a:pPr marL="285750" lvl="0" indent="-285750">
              <a:buFont typeface="Wingdings" panose="05000000000000000000" pitchFamily="2" charset="2"/>
              <a:buChar char="Ø"/>
            </a:pPr>
            <a:r>
              <a:rPr lang="en-US" sz="1400" dirty="0" smtClean="0">
                <a:solidFill>
                  <a:srgbClr val="FF0000"/>
                </a:solidFill>
              </a:rPr>
              <a:t>Team Chair Visit to provide feedback on draft Self Study</a:t>
            </a:r>
          </a:p>
          <a:p>
            <a:pPr marL="838200" lvl="1" indent="-285750">
              <a:buFont typeface="Wingdings" panose="05000000000000000000" pitchFamily="2" charset="2"/>
              <a:buChar char="q"/>
            </a:pPr>
            <a:r>
              <a:rPr lang="en-US" sz="1300" dirty="0" smtClean="0">
                <a:solidFill>
                  <a:srgbClr val="FF0000"/>
                </a:solidFill>
              </a:rPr>
              <a:t>October 19, 2018 (4-6 months before Team Visit)</a:t>
            </a:r>
          </a:p>
          <a:p>
            <a:pPr marL="285750" lvl="0" indent="-285750">
              <a:buFont typeface="Wingdings" panose="05000000000000000000" pitchFamily="2" charset="2"/>
              <a:buChar char="Ø"/>
            </a:pPr>
            <a:r>
              <a:rPr lang="en-US" sz="1400" dirty="0" smtClean="0"/>
              <a:t>Campus-wide discussion by various institutional stakeholders</a:t>
            </a:r>
          </a:p>
          <a:p>
            <a:pPr marL="860425" lvl="1" indent="-285750">
              <a:buFont typeface="Wingdings" panose="05000000000000000000" pitchFamily="2" charset="2"/>
              <a:buChar char="q"/>
            </a:pPr>
            <a:r>
              <a:rPr lang="en-US" sz="1300" dirty="0" smtClean="0"/>
              <a:t>Fall 2018</a:t>
            </a:r>
          </a:p>
          <a:p>
            <a:pPr marL="285750" lvl="0" indent="-285750">
              <a:buFont typeface="Wingdings" panose="05000000000000000000" pitchFamily="2" charset="2"/>
              <a:buChar char="Ø"/>
            </a:pPr>
            <a:r>
              <a:rPr lang="en-US" sz="1400" dirty="0" smtClean="0"/>
              <a:t>Steering Committee prepares final Self Study Report</a:t>
            </a:r>
          </a:p>
          <a:p>
            <a:pPr marL="838200" lvl="1" indent="-285750">
              <a:buFont typeface="Wingdings" panose="05000000000000000000" pitchFamily="2" charset="2"/>
              <a:buChar char="q"/>
            </a:pPr>
            <a:r>
              <a:rPr lang="en-US" sz="1300" dirty="0" smtClean="0"/>
              <a:t>Incorporating Team Chair &amp; campus community feedback – end of Fall 2018</a:t>
            </a:r>
          </a:p>
          <a:p>
            <a:pPr marL="285750" lvl="0" indent="-285750">
              <a:buFont typeface="Wingdings" panose="05000000000000000000" pitchFamily="2" charset="2"/>
              <a:buChar char="Ø"/>
            </a:pPr>
            <a:r>
              <a:rPr lang="en-US" sz="1400" dirty="0" smtClean="0"/>
              <a:t>Institution disseminates final Self Study Report</a:t>
            </a:r>
          </a:p>
          <a:p>
            <a:pPr marL="838200" lvl="1" indent="-285750">
              <a:buFont typeface="Wingdings" panose="05000000000000000000" pitchFamily="2" charset="2"/>
              <a:buChar char="q"/>
            </a:pPr>
            <a:r>
              <a:rPr lang="en-US" sz="1300" b="0" dirty="0" smtClean="0"/>
              <a:t>Submitting 6 weeks (NLT February 22) prior to April 7-10, 2019 Team Visit</a:t>
            </a:r>
          </a:p>
          <a:p>
            <a:pPr lvl="0">
              <a:lnSpc>
                <a:spcPct val="100000"/>
              </a:lnSpc>
              <a:spcBef>
                <a:spcPts val="0"/>
              </a:spcBef>
              <a:buClrTx/>
            </a:pPr>
            <a:endParaRPr lang="en-US" sz="1200" b="0" dirty="0" smtClean="0">
              <a:solidFill>
                <a:srgbClr val="0E223E"/>
              </a:solidFill>
              <a:latin typeface="Arial" panose="020B0604020202020204"/>
              <a:ea typeface="+mn-ea"/>
              <a:cs typeface="+mn-cs"/>
            </a:endParaRPr>
          </a:p>
          <a:p>
            <a:pPr lvl="0">
              <a:lnSpc>
                <a:spcPct val="100000"/>
              </a:lnSpc>
              <a:spcBef>
                <a:spcPts val="0"/>
              </a:spcBef>
              <a:buClrTx/>
            </a:pPr>
            <a:r>
              <a:rPr lang="en-US" sz="1200" b="0" dirty="0" smtClean="0">
                <a:solidFill>
                  <a:srgbClr val="0E223E"/>
                </a:solidFill>
                <a:latin typeface="Arial" panose="020B0604020202020204"/>
                <a:ea typeface="+mn-ea"/>
                <a:cs typeface="+mn-cs"/>
              </a:rPr>
              <a:t>	(</a:t>
            </a:r>
            <a:r>
              <a:rPr lang="en-US" sz="1200" b="0" dirty="0">
                <a:solidFill>
                  <a:srgbClr val="0E223E"/>
                </a:solidFill>
                <a:latin typeface="Arial" panose="020B0604020202020204"/>
                <a:ea typeface="+mn-ea"/>
                <a:cs typeface="+mn-cs"/>
              </a:rPr>
              <a:t>p. </a:t>
            </a:r>
            <a:r>
              <a:rPr lang="en-US" sz="1200" b="0" dirty="0" smtClean="0">
                <a:solidFill>
                  <a:srgbClr val="0E223E"/>
                </a:solidFill>
                <a:latin typeface="Arial" panose="020B0604020202020204"/>
                <a:ea typeface="+mn-ea"/>
                <a:cs typeface="+mn-cs"/>
              </a:rPr>
              <a:t>30 </a:t>
            </a:r>
            <a:r>
              <a:rPr lang="en-US" sz="1200" b="0" dirty="0">
                <a:solidFill>
                  <a:srgbClr val="0E223E"/>
                </a:solidFill>
                <a:latin typeface="Arial" panose="020B0604020202020204"/>
                <a:ea typeface="+mn-ea"/>
                <a:cs typeface="+mn-cs"/>
              </a:rPr>
              <a:t>of </a:t>
            </a:r>
            <a:r>
              <a:rPr lang="en-US" sz="1200" b="0" i="1" dirty="0">
                <a:solidFill>
                  <a:srgbClr val="0E223E"/>
                </a:solidFill>
                <a:latin typeface="Arial" panose="020B0604020202020204"/>
                <a:ea typeface="+mn-ea"/>
                <a:cs typeface="+mn-cs"/>
              </a:rPr>
              <a:t>MSCHE Self Study:  Creating a Useful Process and Report</a:t>
            </a:r>
            <a:r>
              <a:rPr lang="en-US" sz="1200" b="0" dirty="0">
                <a:solidFill>
                  <a:srgbClr val="0E223E"/>
                </a:solidFill>
                <a:latin typeface="Arial" panose="020B0604020202020204"/>
                <a:ea typeface="+mn-ea"/>
                <a:cs typeface="+mn-cs"/>
              </a:rPr>
              <a:t>)</a:t>
            </a:r>
          </a:p>
          <a:p>
            <a:pPr marL="285750" lvl="0" indent="-285750">
              <a:buFont typeface="Wingdings" panose="05000000000000000000" pitchFamily="2" charset="2"/>
              <a:buChar char="Ø"/>
            </a:pPr>
            <a:endParaRPr lang="en-US" sz="1400" dirty="0" smtClean="0"/>
          </a:p>
          <a:p>
            <a:pPr marL="285750" lvl="0" indent="-285750">
              <a:buFont typeface="Wingdings" panose="05000000000000000000" pitchFamily="2" charset="2"/>
              <a:buChar char="Ø"/>
            </a:pPr>
            <a:endParaRPr lang="en-US" sz="1400" dirty="0" smtClean="0"/>
          </a:p>
          <a:p>
            <a:endParaRPr lang="en-US" sz="1900" dirty="0" smtClean="0"/>
          </a:p>
          <a:p>
            <a:endParaRPr lang="en-US" sz="1900" dirty="0"/>
          </a:p>
          <a:p>
            <a:endParaRPr lang="en-US" sz="1900" dirty="0" smtClean="0"/>
          </a:p>
        </p:txBody>
      </p:sp>
    </p:spTree>
    <p:extLst>
      <p:ext uri="{BB962C8B-B14F-4D97-AF65-F5344CB8AC3E}">
        <p14:creationId xmlns:p14="http://schemas.microsoft.com/office/powerpoint/2010/main" val="347797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180408"/>
            <a:ext cx="7886700" cy="769773"/>
          </a:xfrm>
        </p:spPr>
        <p:txBody>
          <a:bodyPr>
            <a:normAutofit fontScale="90000"/>
          </a:bodyPr>
          <a:lstStyle/>
          <a:p>
            <a:pPr algn="ctr"/>
            <a:r>
              <a:rPr lang="en-US" sz="2800" dirty="0" smtClean="0"/>
              <a:t>The Mission of the Middle States Commission on Higher Education</a:t>
            </a:r>
            <a:endParaRPr lang="en-US" sz="2800" dirty="0"/>
          </a:p>
        </p:txBody>
      </p:sp>
      <p:sp>
        <p:nvSpPr>
          <p:cNvPr id="3" name="Content Placeholder 2"/>
          <p:cNvSpPr>
            <a:spLocks noGrp="1"/>
          </p:cNvSpPr>
          <p:nvPr>
            <p:ph sz="quarter" idx="10"/>
          </p:nvPr>
        </p:nvSpPr>
        <p:spPr>
          <a:xfrm>
            <a:off x="1920240" y="1723603"/>
            <a:ext cx="7765926" cy="4806669"/>
          </a:xfrm>
        </p:spPr>
        <p:txBody>
          <a:bodyPr>
            <a:noAutofit/>
          </a:bodyPr>
          <a:lstStyle/>
          <a:p>
            <a:pPr lvl="0"/>
            <a:endParaRPr lang="en-US" sz="1400" dirty="0" smtClean="0"/>
          </a:p>
          <a:p>
            <a:pPr lvl="0"/>
            <a:endParaRPr lang="en-US" sz="1400" dirty="0" smtClean="0"/>
          </a:p>
          <a:p>
            <a:endParaRPr lang="en-US" sz="1900" dirty="0" smtClean="0"/>
          </a:p>
          <a:p>
            <a:endParaRPr lang="en-US" sz="1900" dirty="0"/>
          </a:p>
          <a:p>
            <a:endParaRPr lang="en-US" sz="1900" dirty="0" smtClean="0"/>
          </a:p>
        </p:txBody>
      </p:sp>
      <p:sp>
        <p:nvSpPr>
          <p:cNvPr id="4" name="Rectangle 3"/>
          <p:cNvSpPr/>
          <p:nvPr/>
        </p:nvSpPr>
        <p:spPr>
          <a:xfrm>
            <a:off x="3048000" y="2413338"/>
            <a:ext cx="6096000" cy="2585323"/>
          </a:xfrm>
          <a:prstGeom prst="rect">
            <a:avLst/>
          </a:prstGeom>
        </p:spPr>
        <p:txBody>
          <a:bodyPr>
            <a:spAutoFit/>
          </a:bodyPr>
          <a:lstStyle/>
          <a:p>
            <a:endParaRPr lang="en-US" b="1" dirty="0" smtClean="0">
              <a:solidFill>
                <a:schemeClr val="tx2"/>
              </a:solidFill>
            </a:endParaRPr>
          </a:p>
          <a:p>
            <a:r>
              <a:rPr lang="en-US" dirty="0" smtClean="0">
                <a:solidFill>
                  <a:schemeClr val="tx2"/>
                </a:solidFill>
              </a:rPr>
              <a:t>The </a:t>
            </a:r>
            <a:r>
              <a:rPr lang="en-US" dirty="0">
                <a:solidFill>
                  <a:schemeClr val="tx2"/>
                </a:solidFill>
              </a:rPr>
              <a:t>Middle States Commission on Higher Education assures students and the public of the educational </a:t>
            </a:r>
            <a:r>
              <a:rPr lang="en-US" b="1" i="1" dirty="0">
                <a:solidFill>
                  <a:schemeClr val="tx2"/>
                </a:solidFill>
              </a:rPr>
              <a:t>quality</a:t>
            </a:r>
            <a:r>
              <a:rPr lang="en-US" dirty="0">
                <a:solidFill>
                  <a:schemeClr val="tx2"/>
                </a:solidFill>
              </a:rPr>
              <a:t> of higher education. The Commission’s accreditation process ensures institutional </a:t>
            </a:r>
            <a:r>
              <a:rPr lang="en-US" b="1" i="1" dirty="0">
                <a:solidFill>
                  <a:schemeClr val="tx2"/>
                </a:solidFill>
              </a:rPr>
              <a:t>accountability</a:t>
            </a:r>
            <a:r>
              <a:rPr lang="en-US" dirty="0">
                <a:solidFill>
                  <a:schemeClr val="tx2"/>
                </a:solidFill>
              </a:rPr>
              <a:t>, self-appraisal, improvement, and innovation through peer review and the rigorous application of standards within the context of institutional </a:t>
            </a:r>
            <a:r>
              <a:rPr lang="en-US" dirty="0" smtClean="0">
                <a:solidFill>
                  <a:schemeClr val="tx2"/>
                </a:solidFill>
              </a:rPr>
              <a:t>mission</a:t>
            </a:r>
            <a:r>
              <a:rPr lang="en-US" dirty="0">
                <a:solidFill>
                  <a:schemeClr val="tx2"/>
                </a:solidFill>
              </a:rPr>
              <a:t> </a:t>
            </a:r>
            <a:r>
              <a:rPr lang="en-US" sz="1400" dirty="0" smtClean="0">
                <a:solidFill>
                  <a:schemeClr val="tx2"/>
                </a:solidFill>
              </a:rPr>
              <a:t>(p. 4 of </a:t>
            </a:r>
            <a:r>
              <a:rPr lang="en-US" sz="1400" i="1" dirty="0" smtClean="0">
                <a:solidFill>
                  <a:schemeClr val="tx2"/>
                </a:solidFill>
              </a:rPr>
              <a:t>MSCHE Self Study:  Creating a Useful Process and Report</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847667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180408"/>
            <a:ext cx="7886700" cy="365171"/>
          </a:xfrm>
        </p:spPr>
        <p:txBody>
          <a:bodyPr>
            <a:normAutofit fontScale="90000"/>
          </a:bodyPr>
          <a:lstStyle/>
          <a:p>
            <a:pPr algn="ctr"/>
            <a:r>
              <a:rPr lang="en-US" sz="2800" dirty="0" smtClean="0"/>
              <a:t>Peer Review and the Accreditation Cycle</a:t>
            </a:r>
            <a:endParaRPr lang="en-US" sz="2800" dirty="0"/>
          </a:p>
        </p:txBody>
      </p:sp>
      <p:sp>
        <p:nvSpPr>
          <p:cNvPr id="3" name="Content Placeholder 2"/>
          <p:cNvSpPr>
            <a:spLocks noGrp="1"/>
          </p:cNvSpPr>
          <p:nvPr>
            <p:ph sz="quarter" idx="10"/>
          </p:nvPr>
        </p:nvSpPr>
        <p:spPr>
          <a:xfrm>
            <a:off x="1920240" y="1723603"/>
            <a:ext cx="7765926" cy="4806669"/>
          </a:xfrm>
        </p:spPr>
        <p:txBody>
          <a:bodyPr>
            <a:noAutofit/>
          </a:bodyPr>
          <a:lstStyle/>
          <a:p>
            <a:pPr>
              <a:lnSpc>
                <a:spcPct val="115000"/>
              </a:lnSpc>
              <a:spcBef>
                <a:spcPts val="0"/>
              </a:spcBef>
            </a:pPr>
            <a:endParaRPr lang="en-US" sz="1400" dirty="0" smtClean="0">
              <a:solidFill>
                <a:srgbClr val="000000"/>
              </a:solidFill>
              <a:latin typeface="Calibri"/>
              <a:ea typeface="Times New Roman"/>
              <a:cs typeface="Times New Roman"/>
            </a:endParaRPr>
          </a:p>
          <a:p>
            <a:pPr>
              <a:lnSpc>
                <a:spcPct val="115000"/>
              </a:lnSpc>
              <a:spcBef>
                <a:spcPts val="0"/>
              </a:spcBef>
            </a:pPr>
            <a:r>
              <a:rPr lang="en-US" sz="1400" dirty="0" smtClean="0">
                <a:solidFill>
                  <a:srgbClr val="000000"/>
                </a:solidFill>
                <a:latin typeface="Calibri"/>
                <a:ea typeface="Times New Roman"/>
                <a:cs typeface="Times New Roman"/>
              </a:rPr>
              <a:t>Accreditation </a:t>
            </a:r>
            <a:r>
              <a:rPr lang="en-US" sz="1400" dirty="0">
                <a:solidFill>
                  <a:srgbClr val="000000"/>
                </a:solidFill>
                <a:latin typeface="Calibri"/>
                <a:ea typeface="Times New Roman"/>
                <a:cs typeface="Times New Roman"/>
              </a:rPr>
              <a:t>demonstrates an institution's commitment to continuous self-assessment.</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Based upon the results of a self-appraisal and institutional review </a:t>
            </a:r>
            <a:r>
              <a:rPr lang="en-US" sz="1400" dirty="0" smtClean="0">
                <a:solidFill>
                  <a:srgbClr val="000000"/>
                </a:solidFill>
                <a:latin typeface="Calibri"/>
                <a:ea typeface="Times New Roman"/>
                <a:cs typeface="Times New Roman"/>
              </a:rPr>
              <a:t>by</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peers </a:t>
            </a:r>
            <a:r>
              <a:rPr lang="en-US" sz="1400" dirty="0">
                <a:solidFill>
                  <a:srgbClr val="000000"/>
                </a:solidFill>
                <a:latin typeface="Calibri"/>
                <a:ea typeface="Times New Roman"/>
                <a:cs typeface="Times New Roman"/>
              </a:rPr>
              <a:t>and colleagues assigned by the Commission, accreditation attests, in </a:t>
            </a:r>
            <a:r>
              <a:rPr lang="en-US" sz="1400" dirty="0" smtClean="0">
                <a:solidFill>
                  <a:srgbClr val="000000"/>
                </a:solidFill>
                <a:latin typeface="Calibri"/>
                <a:ea typeface="Times New Roman"/>
                <a:cs typeface="Times New Roman"/>
              </a:rPr>
              <a:t>the</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judgment </a:t>
            </a:r>
            <a:r>
              <a:rPr lang="en-US" sz="1400" dirty="0">
                <a:solidFill>
                  <a:srgbClr val="000000"/>
                </a:solidFill>
                <a:latin typeface="Calibri"/>
                <a:ea typeface="Times New Roman"/>
                <a:cs typeface="Times New Roman"/>
              </a:rPr>
              <a:t>of the Commission, that an institution:</a:t>
            </a:r>
            <a:endParaRPr lang="en-US" sz="1400" dirty="0">
              <a:latin typeface="Calibri"/>
              <a:ea typeface="Calibri"/>
              <a:cs typeface="Times New Roman"/>
            </a:endParaRPr>
          </a:p>
          <a:p>
            <a:pPr marL="342900" marR="0" lvl="0" indent="-342900">
              <a:lnSpc>
                <a:spcPct val="115000"/>
              </a:lnSpc>
              <a:spcBef>
                <a:spcPts val="0"/>
              </a:spcBef>
              <a:spcAft>
                <a:spcPts val="0"/>
              </a:spcAft>
              <a:buSzPts val="1000"/>
              <a:buFont typeface="Symbol"/>
              <a:buChar char=""/>
              <a:tabLst>
                <a:tab pos="457200" algn="l"/>
              </a:tabLst>
            </a:pPr>
            <a:r>
              <a:rPr lang="en-US" sz="1400" dirty="0">
                <a:solidFill>
                  <a:srgbClr val="000000"/>
                </a:solidFill>
                <a:latin typeface="Calibri"/>
                <a:ea typeface="Times New Roman"/>
                <a:cs typeface="Times New Roman"/>
              </a:rPr>
              <a:t>has a mission appropriate to higher education;</a:t>
            </a:r>
            <a:endParaRPr lang="en-US" sz="1400" dirty="0">
              <a:solidFill>
                <a:srgbClr val="000000"/>
              </a:solidFill>
              <a:latin typeface="Calibri"/>
              <a:ea typeface="Calibri"/>
              <a:cs typeface="Times New Roman"/>
            </a:endParaRPr>
          </a:p>
          <a:p>
            <a:pPr marL="342900" marR="0" lvl="0" indent="-342900">
              <a:lnSpc>
                <a:spcPct val="115000"/>
              </a:lnSpc>
              <a:spcBef>
                <a:spcPts val="0"/>
              </a:spcBef>
              <a:spcAft>
                <a:spcPts val="0"/>
              </a:spcAft>
              <a:buSzPts val="1000"/>
              <a:buFont typeface="Symbol"/>
              <a:buChar char=""/>
              <a:tabLst>
                <a:tab pos="457200" algn="l"/>
              </a:tabLst>
            </a:pPr>
            <a:r>
              <a:rPr lang="en-US" sz="1400" dirty="0">
                <a:solidFill>
                  <a:srgbClr val="000000"/>
                </a:solidFill>
                <a:latin typeface="Calibri"/>
                <a:ea typeface="Times New Roman"/>
                <a:cs typeface="Times New Roman"/>
              </a:rPr>
              <a:t>is guided by well-defined and appropriate mission-related goals, including goals for student </a:t>
            </a:r>
            <a:r>
              <a:rPr lang="en-US" sz="1400" dirty="0" smtClean="0">
                <a:solidFill>
                  <a:srgbClr val="000000"/>
                </a:solidFill>
                <a:latin typeface="Calibri"/>
                <a:ea typeface="Times New Roman"/>
                <a:cs typeface="Times New Roman"/>
              </a:rPr>
              <a:t>learning; </a:t>
            </a:r>
          </a:p>
          <a:p>
            <a:pPr marL="342900" marR="0" lvl="0" indent="-342900">
              <a:lnSpc>
                <a:spcPct val="115000"/>
              </a:lnSpc>
              <a:spcBef>
                <a:spcPts val="0"/>
              </a:spcBef>
              <a:spcAft>
                <a:spcPts val="0"/>
              </a:spcAft>
              <a:buSzPts val="1000"/>
              <a:buFont typeface="Symbol"/>
              <a:buChar char=""/>
              <a:tabLst>
                <a:tab pos="457200" algn="l"/>
              </a:tabLst>
            </a:pPr>
            <a:r>
              <a:rPr lang="en-US" sz="1400" dirty="0" smtClean="0">
                <a:solidFill>
                  <a:srgbClr val="000000"/>
                </a:solidFill>
                <a:latin typeface="Calibri"/>
                <a:ea typeface="Times New Roman"/>
                <a:cs typeface="Times New Roman"/>
              </a:rPr>
              <a:t>has </a:t>
            </a:r>
            <a:r>
              <a:rPr lang="en-US" sz="1400" dirty="0">
                <a:solidFill>
                  <a:srgbClr val="000000"/>
                </a:solidFill>
                <a:latin typeface="Calibri"/>
                <a:ea typeface="Times New Roman"/>
                <a:cs typeface="Times New Roman"/>
              </a:rPr>
              <a:t>established conditions and procedures under which its mission and goals can be realized;</a:t>
            </a:r>
            <a:endParaRPr lang="en-US" sz="1400" dirty="0">
              <a:solidFill>
                <a:srgbClr val="000000"/>
              </a:solidFill>
              <a:latin typeface="Calibri"/>
              <a:ea typeface="Calibri"/>
              <a:cs typeface="Times New Roman"/>
            </a:endParaRPr>
          </a:p>
          <a:p>
            <a:pPr marL="342900" marR="0" lvl="0" indent="-342900">
              <a:lnSpc>
                <a:spcPct val="115000"/>
              </a:lnSpc>
              <a:spcBef>
                <a:spcPts val="0"/>
              </a:spcBef>
              <a:spcAft>
                <a:spcPts val="0"/>
              </a:spcAft>
              <a:buSzPts val="1000"/>
              <a:buFont typeface="Symbol"/>
              <a:buChar char=""/>
              <a:tabLst>
                <a:tab pos="457200" algn="l"/>
              </a:tabLst>
            </a:pPr>
            <a:r>
              <a:rPr lang="en-US" sz="1400" dirty="0">
                <a:solidFill>
                  <a:srgbClr val="000000"/>
                </a:solidFill>
                <a:latin typeface="Calibri"/>
                <a:ea typeface="Times New Roman"/>
                <a:cs typeface="Times New Roman"/>
              </a:rPr>
              <a:t>is accomplishing its mission and goals in substantial measure;</a:t>
            </a:r>
            <a:endParaRPr lang="en-US" sz="1400" dirty="0">
              <a:solidFill>
                <a:srgbClr val="000000"/>
              </a:solidFill>
              <a:latin typeface="Calibri"/>
              <a:ea typeface="Calibri"/>
              <a:cs typeface="Times New Roman"/>
            </a:endParaRPr>
          </a:p>
          <a:p>
            <a:pPr marL="342900" marR="0" lvl="0" indent="-342900">
              <a:lnSpc>
                <a:spcPct val="115000"/>
              </a:lnSpc>
              <a:spcBef>
                <a:spcPts val="0"/>
              </a:spcBef>
              <a:spcAft>
                <a:spcPts val="0"/>
              </a:spcAft>
              <a:buSzPts val="1000"/>
              <a:buFont typeface="Symbol"/>
              <a:buChar char=""/>
              <a:tabLst>
                <a:tab pos="457200" algn="l"/>
              </a:tabLst>
            </a:pPr>
            <a:r>
              <a:rPr lang="en-US" sz="1400" dirty="0">
                <a:solidFill>
                  <a:srgbClr val="000000"/>
                </a:solidFill>
                <a:latin typeface="Calibri"/>
                <a:ea typeface="Times New Roman"/>
                <a:cs typeface="Times New Roman"/>
              </a:rPr>
              <a:t>is organized, staffed, and supported so that it can be expected to continue to accomplish its mission and goals;</a:t>
            </a:r>
            <a:endParaRPr lang="en-US" sz="1400" dirty="0">
              <a:solidFill>
                <a:srgbClr val="000000"/>
              </a:solidFill>
              <a:latin typeface="Calibri"/>
              <a:ea typeface="Calibri"/>
              <a:cs typeface="Times New Roman"/>
            </a:endParaRPr>
          </a:p>
          <a:p>
            <a:pPr marL="342900" marR="0" lvl="0" indent="-342900">
              <a:lnSpc>
                <a:spcPct val="115000"/>
              </a:lnSpc>
              <a:spcBef>
                <a:spcPts val="0"/>
              </a:spcBef>
              <a:spcAft>
                <a:spcPts val="0"/>
              </a:spcAft>
              <a:buSzPts val="1000"/>
              <a:buFont typeface="Symbol"/>
              <a:buChar char=""/>
              <a:tabLst>
                <a:tab pos="457200" algn="l"/>
              </a:tabLst>
            </a:pPr>
            <a:r>
              <a:rPr lang="en-US" sz="1400" dirty="0">
                <a:solidFill>
                  <a:srgbClr val="000000"/>
                </a:solidFill>
                <a:latin typeface="Calibri"/>
                <a:ea typeface="Times New Roman"/>
                <a:cs typeface="Times New Roman"/>
              </a:rPr>
              <a:t>meets the </a:t>
            </a:r>
            <a:r>
              <a:rPr lang="en-US" sz="1400" i="1" dirty="0">
                <a:solidFill>
                  <a:srgbClr val="000000"/>
                </a:solidFill>
                <a:latin typeface="Calibri"/>
                <a:ea typeface="Times New Roman"/>
                <a:cs typeface="Times New Roman"/>
              </a:rPr>
              <a:t>Standards for Accreditation and Requirements of Affiliation </a:t>
            </a:r>
            <a:r>
              <a:rPr lang="en-US" sz="1400" dirty="0">
                <a:solidFill>
                  <a:srgbClr val="000000"/>
                </a:solidFill>
                <a:latin typeface="Calibri"/>
                <a:ea typeface="Times New Roman"/>
                <a:cs typeface="Times New Roman"/>
              </a:rPr>
              <a:t>of the Middle States Commission on Higher Education along with relevant federal regulations; and,</a:t>
            </a:r>
            <a:endParaRPr lang="en-US" sz="1400" dirty="0">
              <a:solidFill>
                <a:srgbClr val="000000"/>
              </a:solidFill>
              <a:latin typeface="Calibri"/>
              <a:ea typeface="Calibri"/>
              <a:cs typeface="Times New Roman"/>
            </a:endParaRPr>
          </a:p>
          <a:p>
            <a:pPr marL="342900" marR="0" lvl="0" indent="-342900">
              <a:lnSpc>
                <a:spcPct val="115000"/>
              </a:lnSpc>
              <a:spcBef>
                <a:spcPts val="0"/>
              </a:spcBef>
              <a:spcAft>
                <a:spcPts val="0"/>
              </a:spcAft>
              <a:buSzPts val="1000"/>
              <a:buFont typeface="Symbol"/>
              <a:buChar char=""/>
              <a:tabLst>
                <a:tab pos="457200" algn="l"/>
              </a:tabLst>
            </a:pPr>
            <a:r>
              <a:rPr lang="en-US" sz="1400" dirty="0">
                <a:solidFill>
                  <a:srgbClr val="000000"/>
                </a:solidFill>
                <a:latin typeface="Calibri"/>
                <a:ea typeface="Times New Roman"/>
                <a:cs typeface="Times New Roman"/>
              </a:rPr>
              <a:t>assesses both institutional effectiveness and student learning outcomes and uses assessment results for </a:t>
            </a:r>
            <a:r>
              <a:rPr lang="en-US" sz="1400" dirty="0" smtClean="0">
                <a:solidFill>
                  <a:srgbClr val="000000"/>
                </a:solidFill>
                <a:latin typeface="Calibri"/>
                <a:ea typeface="Times New Roman"/>
                <a:cs typeface="Times New Roman"/>
              </a:rPr>
              <a:t>improvement</a:t>
            </a:r>
            <a:r>
              <a:rPr lang="en-US" sz="1400" dirty="0">
                <a:solidFill>
                  <a:srgbClr val="000000"/>
                </a:solidFill>
                <a:latin typeface="Calibri"/>
                <a:ea typeface="Times New Roman"/>
                <a:cs typeface="Times New Roman"/>
              </a:rPr>
              <a:t> </a:t>
            </a:r>
            <a:r>
              <a:rPr lang="en-US" sz="1200" b="0" dirty="0" smtClean="0">
                <a:solidFill>
                  <a:srgbClr val="0E223E"/>
                </a:solidFill>
                <a:latin typeface="Arial" panose="020B0604020202020204"/>
              </a:rPr>
              <a:t>(p</a:t>
            </a:r>
            <a:r>
              <a:rPr lang="en-US" sz="1200" b="0" dirty="0">
                <a:solidFill>
                  <a:srgbClr val="0E223E"/>
                </a:solidFill>
                <a:latin typeface="Arial" panose="020B0604020202020204"/>
              </a:rPr>
              <a:t>. 5</a:t>
            </a:r>
            <a:r>
              <a:rPr lang="en-US" sz="1200" b="0" dirty="0" smtClean="0">
                <a:solidFill>
                  <a:srgbClr val="0E223E"/>
                </a:solidFill>
                <a:latin typeface="Arial" panose="020B0604020202020204"/>
              </a:rPr>
              <a:t> </a:t>
            </a:r>
            <a:r>
              <a:rPr lang="en-US" sz="1200" b="0" dirty="0">
                <a:solidFill>
                  <a:srgbClr val="0E223E"/>
                </a:solidFill>
                <a:latin typeface="Arial" panose="020B0604020202020204"/>
              </a:rPr>
              <a:t>of </a:t>
            </a:r>
            <a:r>
              <a:rPr lang="en-US" sz="1200" b="0" i="1" dirty="0">
                <a:solidFill>
                  <a:srgbClr val="0E223E"/>
                </a:solidFill>
                <a:latin typeface="Arial" panose="020B0604020202020204"/>
              </a:rPr>
              <a:t>MSCHE Self Study:  Creating a Useful Process and Report</a:t>
            </a:r>
            <a:r>
              <a:rPr lang="en-US" sz="1200" b="0" dirty="0" smtClean="0">
                <a:solidFill>
                  <a:srgbClr val="0E223E"/>
                </a:solidFill>
                <a:latin typeface="Arial" panose="020B0604020202020204"/>
              </a:rPr>
              <a:t>).</a:t>
            </a:r>
            <a:endParaRPr lang="en-US" sz="1200" b="0" dirty="0">
              <a:solidFill>
                <a:srgbClr val="0E223E"/>
              </a:solidFill>
              <a:latin typeface="Arial" panose="020B0604020202020204"/>
            </a:endParaRPr>
          </a:p>
          <a:p>
            <a:pPr lvl="0"/>
            <a:endParaRPr lang="en-US" sz="1400" dirty="0" smtClean="0"/>
          </a:p>
          <a:p>
            <a:pPr marL="285750" lvl="0" indent="-285750">
              <a:buFont typeface="Wingdings" panose="05000000000000000000" pitchFamily="2" charset="2"/>
              <a:buChar char="Ø"/>
            </a:pPr>
            <a:endParaRPr lang="en-US" sz="1400" dirty="0" smtClean="0"/>
          </a:p>
          <a:p>
            <a:endParaRPr lang="en-US" sz="1900" dirty="0" smtClean="0"/>
          </a:p>
          <a:p>
            <a:endParaRPr lang="en-US" sz="1900" dirty="0"/>
          </a:p>
          <a:p>
            <a:endParaRPr lang="en-US" sz="1900" dirty="0" smtClean="0"/>
          </a:p>
        </p:txBody>
      </p:sp>
    </p:spTree>
    <p:extLst>
      <p:ext uri="{BB962C8B-B14F-4D97-AF65-F5344CB8AC3E}">
        <p14:creationId xmlns:p14="http://schemas.microsoft.com/office/powerpoint/2010/main" val="340896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180408"/>
            <a:ext cx="7886700" cy="470367"/>
          </a:xfrm>
        </p:spPr>
        <p:txBody>
          <a:bodyPr>
            <a:normAutofit fontScale="90000"/>
          </a:bodyPr>
          <a:lstStyle/>
          <a:p>
            <a:pPr algn="ctr"/>
            <a:r>
              <a:rPr lang="en-US" sz="2800" dirty="0" smtClean="0"/>
              <a:t/>
            </a:r>
            <a:br>
              <a:rPr lang="en-US" sz="2800" dirty="0" smtClean="0"/>
            </a:br>
            <a:r>
              <a:rPr lang="en-US" sz="2800" dirty="0"/>
              <a:t/>
            </a:r>
            <a:br>
              <a:rPr lang="en-US" sz="2800" dirty="0"/>
            </a:br>
            <a:r>
              <a:rPr lang="en-US" sz="2800" dirty="0" smtClean="0"/>
              <a:t>Self Study Evaluation:  Standards for Accreditation and Verification of Compliance</a:t>
            </a:r>
            <a:endParaRPr lang="en-US" sz="2800" dirty="0"/>
          </a:p>
        </p:txBody>
      </p:sp>
      <p:sp>
        <p:nvSpPr>
          <p:cNvPr id="3" name="Content Placeholder 2"/>
          <p:cNvSpPr>
            <a:spLocks noGrp="1"/>
          </p:cNvSpPr>
          <p:nvPr>
            <p:ph sz="quarter" idx="10"/>
          </p:nvPr>
        </p:nvSpPr>
        <p:spPr>
          <a:xfrm>
            <a:off x="1920240" y="1723603"/>
            <a:ext cx="7765926" cy="4806669"/>
          </a:xfrm>
        </p:spPr>
        <p:txBody>
          <a:bodyPr>
            <a:noAutofit/>
          </a:bodyPr>
          <a:lstStyle/>
          <a:p>
            <a:pPr>
              <a:lnSpc>
                <a:spcPct val="115000"/>
              </a:lnSpc>
              <a:spcBef>
                <a:spcPts val="0"/>
              </a:spcBef>
            </a:pPr>
            <a:endParaRPr lang="en-US" sz="1400" u="sng" dirty="0" smtClean="0">
              <a:solidFill>
                <a:srgbClr val="000000"/>
              </a:solidFill>
              <a:latin typeface="Calibri"/>
              <a:ea typeface="Times New Roman"/>
              <a:cs typeface="Times New Roman"/>
            </a:endParaRPr>
          </a:p>
          <a:p>
            <a:pPr>
              <a:lnSpc>
                <a:spcPct val="115000"/>
              </a:lnSpc>
              <a:spcBef>
                <a:spcPts val="0"/>
              </a:spcBef>
            </a:pPr>
            <a:r>
              <a:rPr lang="en-US" sz="1400" u="sng" dirty="0" smtClean="0">
                <a:solidFill>
                  <a:srgbClr val="000000"/>
                </a:solidFill>
                <a:latin typeface="Calibri"/>
                <a:ea typeface="Times New Roman"/>
                <a:cs typeface="Times New Roman"/>
              </a:rPr>
              <a:t>Self-Study Evaluation</a:t>
            </a:r>
            <a:endParaRPr lang="en-US" sz="1400" u="sng" dirty="0" smtClean="0">
              <a:latin typeface="Calibri"/>
              <a:ea typeface="Calibri"/>
              <a:cs typeface="Times New Roman"/>
            </a:endParaRPr>
          </a:p>
          <a:p>
            <a:pPr>
              <a:lnSpc>
                <a:spcPct val="115000"/>
              </a:lnSpc>
              <a:spcBef>
                <a:spcPts val="0"/>
              </a:spcBef>
            </a:pPr>
            <a:r>
              <a:rPr lang="en-US" sz="1400" dirty="0" smtClean="0">
                <a:solidFill>
                  <a:srgbClr val="000000"/>
                </a:solidFill>
                <a:latin typeface="Calibri"/>
                <a:ea typeface="Times New Roman"/>
                <a:cs typeface="Times New Roman"/>
              </a:rPr>
              <a:t>The decennial evaluation involves the completion of an institutional Self-Study and a subsequent visit by a team of external peer evaluators. The evaluation includes a process whereby an institution demonstrates that it meets the expectations of the Commission’s Requirements of Affiliation, Standards for Accreditation, and relevant federal regulations, and that it evaluates the extent to which it is accomplishing its mission and related goals, making improvements when deemed appropriate by key institutional constituents.</a:t>
            </a:r>
          </a:p>
          <a:p>
            <a:pPr>
              <a:lnSpc>
                <a:spcPct val="115000"/>
              </a:lnSpc>
              <a:spcBef>
                <a:spcPts val="0"/>
              </a:spcBef>
            </a:pPr>
            <a:endParaRPr lang="en-US" sz="1400" dirty="0">
              <a:solidFill>
                <a:srgbClr val="000000"/>
              </a:solidFill>
              <a:latin typeface="Calibri"/>
              <a:ea typeface="Calibri"/>
              <a:cs typeface="Times New Roman"/>
            </a:endParaRPr>
          </a:p>
          <a:p>
            <a:pPr>
              <a:lnSpc>
                <a:spcPct val="115000"/>
              </a:lnSpc>
              <a:spcBef>
                <a:spcPts val="0"/>
              </a:spcBef>
            </a:pPr>
            <a:r>
              <a:rPr lang="en-US" sz="1400" u="sng" dirty="0">
                <a:solidFill>
                  <a:srgbClr val="000000"/>
                </a:solidFill>
                <a:latin typeface="Calibri"/>
                <a:ea typeface="Times New Roman"/>
                <a:cs typeface="Times New Roman"/>
                <a:hlinkClick r:id="rId3"/>
              </a:rPr>
              <a:t>Verification of Compliance </a:t>
            </a:r>
            <a:r>
              <a:rPr lang="en-US" sz="1400" u="sng" dirty="0">
                <a:solidFill>
                  <a:srgbClr val="000000"/>
                </a:solidFill>
                <a:latin typeface="Calibri"/>
                <a:ea typeface="Times New Roman"/>
                <a:cs typeface="Times New Roman"/>
              </a:rPr>
              <a:t>with Accreditation-Relevant Federal Regulations</a:t>
            </a:r>
            <a:endParaRPr lang="en-US" sz="1400" u="sng"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Institutions are expected to submit documents attesting to their </a:t>
            </a:r>
            <a:r>
              <a:rPr lang="en-US" sz="1400" i="1" u="sng" dirty="0">
                <a:solidFill>
                  <a:srgbClr val="000000"/>
                </a:solidFill>
                <a:latin typeface="Calibri"/>
                <a:ea typeface="Times New Roman"/>
                <a:cs typeface="Times New Roman"/>
              </a:rPr>
              <a:t>compliance with relevant </a:t>
            </a:r>
            <a:r>
              <a:rPr lang="en-US" sz="1400" i="1" u="sng" dirty="0" err="1">
                <a:solidFill>
                  <a:srgbClr val="000000"/>
                </a:solidFill>
                <a:latin typeface="Calibri"/>
                <a:ea typeface="Times New Roman"/>
                <a:cs typeface="Times New Roman"/>
              </a:rPr>
              <a:t>DoED</a:t>
            </a:r>
            <a:r>
              <a:rPr lang="en-US" sz="1400" i="1" u="sng" dirty="0">
                <a:solidFill>
                  <a:srgbClr val="000000"/>
                </a:solidFill>
                <a:latin typeface="Calibri"/>
                <a:ea typeface="Times New Roman"/>
                <a:cs typeface="Times New Roman"/>
              </a:rPr>
              <a:t> </a:t>
            </a:r>
            <a:r>
              <a:rPr lang="en-US" sz="1400" dirty="0">
                <a:solidFill>
                  <a:srgbClr val="000000"/>
                </a:solidFill>
                <a:latin typeface="Calibri"/>
                <a:ea typeface="Times New Roman"/>
                <a:cs typeface="Times New Roman"/>
              </a:rPr>
              <a:t>regulations such as Title IV program responsibilities, student identity verification, transfer credit, credit hour, and other issues. Compliance is validated periodically, typically at the time of Self-Study and during any other evaluation of the institution. Institutions submit information electronically to the</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Commission; reviewers, selected by the Commission, undertake an off-site evaluation of an institution’s compliance with the issues under </a:t>
            </a:r>
            <a:r>
              <a:rPr lang="en-US" sz="1400" dirty="0" smtClean="0">
                <a:solidFill>
                  <a:srgbClr val="000000"/>
                </a:solidFill>
                <a:latin typeface="Calibri"/>
                <a:ea typeface="Times New Roman"/>
                <a:cs typeface="Times New Roman"/>
              </a:rPr>
              <a:t>review</a:t>
            </a:r>
            <a:r>
              <a:rPr lang="en-US" sz="1400" dirty="0">
                <a:solidFill>
                  <a:srgbClr val="000000"/>
                </a:solidFill>
                <a:latin typeface="Calibri"/>
                <a:ea typeface="Times New Roman"/>
                <a:cs typeface="Times New Roman"/>
              </a:rPr>
              <a:t> </a:t>
            </a:r>
            <a:r>
              <a:rPr lang="en-US" sz="1200" b="0" dirty="0" smtClean="0">
                <a:solidFill>
                  <a:srgbClr val="0E223E"/>
                </a:solidFill>
                <a:latin typeface="Arial" panose="020B0604020202020204"/>
              </a:rPr>
              <a:t>(p</a:t>
            </a:r>
            <a:r>
              <a:rPr lang="en-US" sz="1200" b="0" dirty="0">
                <a:solidFill>
                  <a:srgbClr val="0E223E"/>
                </a:solidFill>
                <a:latin typeface="Arial" panose="020B0604020202020204"/>
              </a:rPr>
              <a:t>. </a:t>
            </a:r>
            <a:r>
              <a:rPr lang="en-US" sz="1200" b="0" dirty="0" smtClean="0">
                <a:solidFill>
                  <a:srgbClr val="0E223E"/>
                </a:solidFill>
                <a:latin typeface="Arial" panose="020B0604020202020204"/>
              </a:rPr>
              <a:t>6 </a:t>
            </a:r>
            <a:r>
              <a:rPr lang="en-US" sz="1200" b="0" dirty="0">
                <a:solidFill>
                  <a:srgbClr val="0E223E"/>
                </a:solidFill>
                <a:latin typeface="Arial" panose="020B0604020202020204"/>
              </a:rPr>
              <a:t>of </a:t>
            </a:r>
            <a:r>
              <a:rPr lang="en-US" sz="1200" b="0" i="1" dirty="0">
                <a:solidFill>
                  <a:srgbClr val="0E223E"/>
                </a:solidFill>
                <a:latin typeface="Arial" panose="020B0604020202020204"/>
              </a:rPr>
              <a:t>MSCHE Self Study:  Creating a Useful Process and Report</a:t>
            </a:r>
            <a:r>
              <a:rPr lang="en-US" sz="1200" b="0" dirty="0" smtClean="0">
                <a:solidFill>
                  <a:srgbClr val="0E223E"/>
                </a:solidFill>
                <a:latin typeface="Arial" panose="020B0604020202020204"/>
              </a:rPr>
              <a:t>).</a:t>
            </a:r>
            <a:endParaRPr lang="en-US" sz="1200" b="0" dirty="0">
              <a:solidFill>
                <a:srgbClr val="0E223E"/>
              </a:solidFill>
              <a:latin typeface="Arial" panose="020B0604020202020204"/>
            </a:endParaRPr>
          </a:p>
          <a:p>
            <a:pPr>
              <a:lnSpc>
                <a:spcPct val="115000"/>
              </a:lnSpc>
              <a:spcBef>
                <a:spcPts val="0"/>
              </a:spcBef>
            </a:pPr>
            <a:endParaRPr lang="en-US" sz="1400" dirty="0">
              <a:latin typeface="Calibri"/>
              <a:ea typeface="Calibri"/>
              <a:cs typeface="Times New Roman"/>
            </a:endParaRPr>
          </a:p>
          <a:p>
            <a:pPr lvl="0"/>
            <a:endParaRPr lang="en-US" sz="1400" dirty="0" smtClean="0"/>
          </a:p>
          <a:p>
            <a:pPr marL="285750" lvl="0" indent="-285750">
              <a:buFont typeface="Wingdings" panose="05000000000000000000" pitchFamily="2" charset="2"/>
              <a:buChar char="Ø"/>
            </a:pPr>
            <a:endParaRPr lang="en-US" sz="1400" dirty="0" smtClean="0"/>
          </a:p>
          <a:p>
            <a:endParaRPr lang="en-US" sz="1900" dirty="0" smtClean="0"/>
          </a:p>
          <a:p>
            <a:endParaRPr lang="en-US" sz="1900" dirty="0"/>
          </a:p>
          <a:p>
            <a:endParaRPr lang="en-US" sz="1900" dirty="0" smtClean="0"/>
          </a:p>
        </p:txBody>
      </p:sp>
    </p:spTree>
    <p:extLst>
      <p:ext uri="{BB962C8B-B14F-4D97-AF65-F5344CB8AC3E}">
        <p14:creationId xmlns:p14="http://schemas.microsoft.com/office/powerpoint/2010/main" val="46104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415" y="1180408"/>
            <a:ext cx="7886700" cy="365171"/>
          </a:xfrm>
        </p:spPr>
        <p:txBody>
          <a:bodyPr>
            <a:normAutofit fontScale="90000"/>
          </a:bodyPr>
          <a:lstStyle/>
          <a:p>
            <a:pPr algn="ctr"/>
            <a:r>
              <a:rPr lang="en-US" sz="2800" dirty="0" smtClean="0"/>
              <a:t>Standards for Accreditation</a:t>
            </a:r>
            <a:endParaRPr lang="en-US" sz="2800" dirty="0"/>
          </a:p>
        </p:txBody>
      </p:sp>
      <p:sp>
        <p:nvSpPr>
          <p:cNvPr id="3" name="Content Placeholder 2"/>
          <p:cNvSpPr>
            <a:spLocks noGrp="1"/>
          </p:cNvSpPr>
          <p:nvPr>
            <p:ph sz="quarter" idx="10"/>
          </p:nvPr>
        </p:nvSpPr>
        <p:spPr>
          <a:xfrm>
            <a:off x="1391830" y="1723603"/>
            <a:ext cx="8294336" cy="4806669"/>
          </a:xfrm>
        </p:spPr>
        <p:txBody>
          <a:bodyPr>
            <a:noAutofit/>
          </a:bodyPr>
          <a:lstStyle/>
          <a:p>
            <a:r>
              <a:rPr lang="en-US" sz="1400" dirty="0">
                <a:solidFill>
                  <a:schemeClr val="tx2"/>
                </a:solidFill>
                <a:latin typeface="Calibri" panose="020F0502020204030204" pitchFamily="34" charset="0"/>
              </a:rPr>
              <a:t>Standards for Accreditation </a:t>
            </a:r>
          </a:p>
          <a:p>
            <a:r>
              <a:rPr lang="en-US" sz="1400" dirty="0">
                <a:solidFill>
                  <a:schemeClr val="tx2"/>
                </a:solidFill>
                <a:latin typeface="Calibri" panose="020F0502020204030204" pitchFamily="34" charset="0"/>
              </a:rPr>
              <a:t>The MSCHE </a:t>
            </a:r>
            <a:r>
              <a:rPr lang="en-US" sz="1400" dirty="0">
                <a:solidFill>
                  <a:schemeClr val="tx2"/>
                </a:solidFill>
                <a:latin typeface="Calibri" panose="020F0502020204030204" pitchFamily="34" charset="0"/>
                <a:hlinkClick r:id="rId3"/>
              </a:rPr>
              <a:t>Standards for Accreditation </a:t>
            </a:r>
            <a:r>
              <a:rPr lang="en-US" sz="1400" dirty="0">
                <a:solidFill>
                  <a:schemeClr val="tx2"/>
                </a:solidFill>
                <a:latin typeface="Calibri" panose="020F0502020204030204" pitchFamily="34" charset="0"/>
              </a:rPr>
              <a:t>are comprised of the seven standards listed below, which serve as an ongoing guide for those institutions considering application for membership, those accepted as candidate institutions, and those accredited institutions engaged in self-review and peer </a:t>
            </a:r>
            <a:r>
              <a:rPr lang="en-US" sz="1400" dirty="0" smtClean="0">
                <a:solidFill>
                  <a:schemeClr val="tx2"/>
                </a:solidFill>
                <a:latin typeface="Calibri" panose="020F0502020204030204" pitchFamily="34" charset="0"/>
              </a:rPr>
              <a:t>evaluation.</a:t>
            </a:r>
          </a:p>
          <a:p>
            <a:pPr marL="400050" indent="-400050">
              <a:buFont typeface="+mj-lt"/>
              <a:buAutoNum type="romanUcPeriod"/>
            </a:pPr>
            <a:r>
              <a:rPr lang="en-US" sz="1400" dirty="0" smtClean="0">
                <a:solidFill>
                  <a:schemeClr val="tx2"/>
                </a:solidFill>
                <a:latin typeface="Calibri" panose="020F0502020204030204" pitchFamily="34" charset="0"/>
              </a:rPr>
              <a:t>Mission </a:t>
            </a:r>
            <a:r>
              <a:rPr lang="en-US" sz="1400" dirty="0">
                <a:solidFill>
                  <a:schemeClr val="tx2"/>
                </a:solidFill>
                <a:latin typeface="Calibri" panose="020F0502020204030204" pitchFamily="34" charset="0"/>
              </a:rPr>
              <a:t>and </a:t>
            </a:r>
            <a:r>
              <a:rPr lang="en-US" sz="1400" dirty="0" smtClean="0">
                <a:solidFill>
                  <a:schemeClr val="tx2"/>
                </a:solidFill>
                <a:latin typeface="Calibri" panose="020F0502020204030204" pitchFamily="34" charset="0"/>
              </a:rPr>
              <a:t>Goals</a:t>
            </a:r>
          </a:p>
          <a:p>
            <a:pPr marL="400050" indent="-400050">
              <a:buFont typeface="+mj-lt"/>
              <a:buAutoNum type="romanUcPeriod"/>
            </a:pPr>
            <a:r>
              <a:rPr lang="en-US" sz="1400" dirty="0" smtClean="0">
                <a:solidFill>
                  <a:schemeClr val="tx2"/>
                </a:solidFill>
                <a:latin typeface="Calibri" panose="020F0502020204030204" pitchFamily="34" charset="0"/>
              </a:rPr>
              <a:t>Ethics </a:t>
            </a:r>
            <a:r>
              <a:rPr lang="en-US" sz="1400" dirty="0">
                <a:solidFill>
                  <a:schemeClr val="tx2"/>
                </a:solidFill>
                <a:latin typeface="Calibri" panose="020F0502020204030204" pitchFamily="34" charset="0"/>
              </a:rPr>
              <a:t>and </a:t>
            </a:r>
            <a:r>
              <a:rPr lang="en-US" sz="1400" dirty="0" smtClean="0">
                <a:solidFill>
                  <a:schemeClr val="tx2"/>
                </a:solidFill>
                <a:latin typeface="Calibri" panose="020F0502020204030204" pitchFamily="34" charset="0"/>
              </a:rPr>
              <a:t>Integrity</a:t>
            </a:r>
          </a:p>
          <a:p>
            <a:pPr marL="400050" indent="-400050">
              <a:buFont typeface="+mj-lt"/>
              <a:buAutoNum type="romanUcPeriod"/>
            </a:pPr>
            <a:r>
              <a:rPr lang="en-US" sz="1400" dirty="0" smtClean="0">
                <a:solidFill>
                  <a:schemeClr val="tx2"/>
                </a:solidFill>
                <a:latin typeface="Calibri" panose="020F0502020204030204" pitchFamily="34" charset="0"/>
              </a:rPr>
              <a:t>Design </a:t>
            </a:r>
            <a:r>
              <a:rPr lang="en-US" sz="1400" dirty="0">
                <a:solidFill>
                  <a:schemeClr val="tx2"/>
                </a:solidFill>
                <a:latin typeface="Calibri" panose="020F0502020204030204" pitchFamily="34" charset="0"/>
              </a:rPr>
              <a:t>and Delivery of the Student Learning </a:t>
            </a:r>
            <a:r>
              <a:rPr lang="en-US" sz="1400" dirty="0" smtClean="0">
                <a:solidFill>
                  <a:schemeClr val="tx2"/>
                </a:solidFill>
                <a:latin typeface="Calibri" panose="020F0502020204030204" pitchFamily="34" charset="0"/>
              </a:rPr>
              <a:t>Experience</a:t>
            </a:r>
          </a:p>
          <a:p>
            <a:pPr marL="400050" indent="-400050">
              <a:buFont typeface="+mj-lt"/>
              <a:buAutoNum type="romanUcPeriod"/>
            </a:pPr>
            <a:r>
              <a:rPr lang="en-US" sz="1400" dirty="0" smtClean="0">
                <a:solidFill>
                  <a:schemeClr val="tx2"/>
                </a:solidFill>
                <a:latin typeface="Calibri" panose="020F0502020204030204" pitchFamily="34" charset="0"/>
              </a:rPr>
              <a:t>Support </a:t>
            </a:r>
            <a:r>
              <a:rPr lang="en-US" sz="1400" dirty="0">
                <a:solidFill>
                  <a:schemeClr val="tx2"/>
                </a:solidFill>
                <a:latin typeface="Calibri" panose="020F0502020204030204" pitchFamily="34" charset="0"/>
              </a:rPr>
              <a:t>of the Student </a:t>
            </a:r>
            <a:r>
              <a:rPr lang="en-US" sz="1400" dirty="0" smtClean="0">
                <a:solidFill>
                  <a:schemeClr val="tx2"/>
                </a:solidFill>
                <a:latin typeface="Calibri" panose="020F0502020204030204" pitchFamily="34" charset="0"/>
              </a:rPr>
              <a:t>Experience</a:t>
            </a:r>
          </a:p>
          <a:p>
            <a:pPr marL="400050" indent="-400050">
              <a:buFont typeface="+mj-lt"/>
              <a:buAutoNum type="romanUcPeriod"/>
            </a:pPr>
            <a:r>
              <a:rPr lang="en-US" sz="1400" dirty="0" smtClean="0">
                <a:solidFill>
                  <a:schemeClr val="tx2"/>
                </a:solidFill>
                <a:latin typeface="Calibri" panose="020F0502020204030204" pitchFamily="34" charset="0"/>
              </a:rPr>
              <a:t>Educational </a:t>
            </a:r>
            <a:r>
              <a:rPr lang="en-US" sz="1400" dirty="0">
                <a:solidFill>
                  <a:schemeClr val="tx2"/>
                </a:solidFill>
                <a:latin typeface="Calibri" panose="020F0502020204030204" pitchFamily="34" charset="0"/>
              </a:rPr>
              <a:t>Effectiveness </a:t>
            </a:r>
            <a:r>
              <a:rPr lang="en-US" sz="1400" dirty="0" smtClean="0">
                <a:solidFill>
                  <a:schemeClr val="tx2"/>
                </a:solidFill>
                <a:latin typeface="Calibri" panose="020F0502020204030204" pitchFamily="34" charset="0"/>
              </a:rPr>
              <a:t>Assessment</a:t>
            </a:r>
          </a:p>
          <a:p>
            <a:pPr marL="400050" indent="-400050">
              <a:buFont typeface="+mj-lt"/>
              <a:buAutoNum type="romanUcPeriod"/>
            </a:pPr>
            <a:r>
              <a:rPr lang="en-US" sz="1400" dirty="0" smtClean="0">
                <a:solidFill>
                  <a:schemeClr val="tx2"/>
                </a:solidFill>
                <a:latin typeface="Calibri" panose="020F0502020204030204" pitchFamily="34" charset="0"/>
              </a:rPr>
              <a:t>Planning</a:t>
            </a:r>
            <a:r>
              <a:rPr lang="en-US" sz="1400" dirty="0">
                <a:solidFill>
                  <a:schemeClr val="tx2"/>
                </a:solidFill>
                <a:latin typeface="Calibri" panose="020F0502020204030204" pitchFamily="34" charset="0"/>
              </a:rPr>
              <a:t>, Resources, and Institutional </a:t>
            </a:r>
            <a:r>
              <a:rPr lang="en-US" sz="1400" dirty="0" smtClean="0">
                <a:solidFill>
                  <a:schemeClr val="tx2"/>
                </a:solidFill>
                <a:latin typeface="Calibri" panose="020F0502020204030204" pitchFamily="34" charset="0"/>
              </a:rPr>
              <a:t>Improvement</a:t>
            </a:r>
          </a:p>
          <a:p>
            <a:pPr marL="400050" indent="-400050">
              <a:buFont typeface="+mj-lt"/>
              <a:buAutoNum type="romanUcPeriod"/>
            </a:pPr>
            <a:r>
              <a:rPr lang="en-US" sz="1400" dirty="0" smtClean="0">
                <a:solidFill>
                  <a:schemeClr val="tx2"/>
                </a:solidFill>
                <a:latin typeface="Calibri" panose="020F0502020204030204" pitchFamily="34" charset="0"/>
              </a:rPr>
              <a:t>Governance</a:t>
            </a:r>
            <a:r>
              <a:rPr lang="en-US" sz="1400" dirty="0">
                <a:solidFill>
                  <a:schemeClr val="tx2"/>
                </a:solidFill>
                <a:latin typeface="Calibri" panose="020F0502020204030204" pitchFamily="34" charset="0"/>
              </a:rPr>
              <a:t>, Leadership, and Administration</a:t>
            </a:r>
          </a:p>
          <a:p>
            <a:r>
              <a:rPr lang="en-US" sz="1400" dirty="0" smtClean="0">
                <a:solidFill>
                  <a:schemeClr val="tx2"/>
                </a:solidFill>
                <a:latin typeface="Calibri" panose="020F0502020204030204" pitchFamily="34" charset="0"/>
              </a:rPr>
              <a:t>Each </a:t>
            </a:r>
            <a:r>
              <a:rPr lang="en-US" sz="1400" dirty="0">
                <a:solidFill>
                  <a:schemeClr val="tx2"/>
                </a:solidFill>
                <a:latin typeface="Calibri" panose="020F0502020204030204" pitchFamily="34" charset="0"/>
              </a:rPr>
              <a:t>standard is expressed in one or two sentences that are followed by criteria. The criteria specify characteristics or qualities that encompass the standard. Institutions and peer evaluators will use these criteria together with the standards, within the context of institutional mission, to demonstrate or determine compliance.</a:t>
            </a:r>
          </a:p>
          <a:p>
            <a:pPr marR="0" lvl="0">
              <a:lnSpc>
                <a:spcPct val="115000"/>
              </a:lnSpc>
              <a:spcBef>
                <a:spcPts val="0"/>
              </a:spcBef>
              <a:spcAft>
                <a:spcPts val="0"/>
              </a:spcAft>
              <a:buSzPts val="1000"/>
              <a:tabLst>
                <a:tab pos="457200" algn="l"/>
              </a:tabLst>
            </a:pPr>
            <a:r>
              <a:rPr lang="en-US" sz="1200" b="0" dirty="0" smtClean="0">
                <a:solidFill>
                  <a:srgbClr val="0E223E"/>
                </a:solidFill>
                <a:latin typeface="Calibri" panose="020F0502020204030204" pitchFamily="34" charset="0"/>
              </a:rPr>
              <a:t>	(Standards for Accreditation - </a:t>
            </a:r>
            <a:r>
              <a:rPr lang="en-US" sz="1200" b="0" dirty="0" smtClean="0">
                <a:solidFill>
                  <a:srgbClr val="0E223E"/>
                </a:solidFill>
                <a:latin typeface="Calibri" panose="020F0502020204030204" pitchFamily="34" charset="0"/>
                <a:hlinkClick r:id="rId4"/>
              </a:rPr>
              <a:t>https</a:t>
            </a:r>
            <a:r>
              <a:rPr lang="en-US" sz="1200" b="0" dirty="0">
                <a:solidFill>
                  <a:srgbClr val="0E223E"/>
                </a:solidFill>
                <a:latin typeface="Calibri" panose="020F0502020204030204" pitchFamily="34" charset="0"/>
                <a:hlinkClick r:id="rId4"/>
              </a:rPr>
              <a:t>://www.msche.org/accreditation/self-study-guide/module-one</a:t>
            </a:r>
            <a:r>
              <a:rPr lang="en-US" sz="1200" b="0" dirty="0" smtClean="0">
                <a:solidFill>
                  <a:srgbClr val="0E223E"/>
                </a:solidFill>
                <a:latin typeface="Calibri" panose="020F0502020204030204" pitchFamily="34" charset="0"/>
                <a:hlinkClick r:id="rId4"/>
              </a:rPr>
              <a:t>/</a:t>
            </a:r>
            <a:r>
              <a:rPr lang="en-US" sz="1200" b="0" dirty="0" smtClean="0">
                <a:solidFill>
                  <a:srgbClr val="0E223E"/>
                </a:solidFill>
                <a:latin typeface="Calibri" panose="020F0502020204030204" pitchFamily="34" charset="0"/>
              </a:rPr>
              <a:t> </a:t>
            </a:r>
            <a:r>
              <a:rPr lang="en-US" sz="1200" b="0" dirty="0">
                <a:solidFill>
                  <a:srgbClr val="0E223E"/>
                </a:solidFill>
                <a:latin typeface="Calibri" panose="020F0502020204030204" pitchFamily="34" charset="0"/>
              </a:rPr>
              <a:t>10-7-18 </a:t>
            </a:r>
            <a:r>
              <a:rPr lang="en-US" sz="1200" b="0" dirty="0" smtClean="0">
                <a:solidFill>
                  <a:srgbClr val="0E223E"/>
                </a:solidFill>
                <a:latin typeface="Calibri" panose="020F0502020204030204" pitchFamily="34" charset="0"/>
              </a:rPr>
              <a:t>).</a:t>
            </a:r>
          </a:p>
          <a:p>
            <a:pPr marR="0" lvl="0">
              <a:lnSpc>
                <a:spcPct val="115000"/>
              </a:lnSpc>
              <a:spcBef>
                <a:spcPts val="0"/>
              </a:spcBef>
              <a:spcAft>
                <a:spcPts val="0"/>
              </a:spcAft>
              <a:buSzPts val="1000"/>
              <a:tabLst>
                <a:tab pos="457200" algn="l"/>
              </a:tabLst>
            </a:pPr>
            <a:r>
              <a:rPr lang="en-US" sz="1200" b="0" dirty="0">
                <a:solidFill>
                  <a:srgbClr val="0E223E"/>
                </a:solidFill>
                <a:latin typeface="Calibri" panose="020F0502020204030204" pitchFamily="34" charset="0"/>
              </a:rPr>
              <a:t>	</a:t>
            </a:r>
            <a:r>
              <a:rPr lang="en-US" sz="1200" b="0" dirty="0" smtClean="0">
                <a:solidFill>
                  <a:srgbClr val="0E223E"/>
                </a:solidFill>
                <a:latin typeface="Calibri" panose="020F0502020204030204" pitchFamily="34" charset="0"/>
              </a:rPr>
              <a:t>(Requirements </a:t>
            </a:r>
            <a:r>
              <a:rPr lang="en-US" sz="1200" b="0" dirty="0">
                <a:solidFill>
                  <a:srgbClr val="0E223E"/>
                </a:solidFill>
                <a:latin typeface="Calibri" panose="020F0502020204030204" pitchFamily="34" charset="0"/>
              </a:rPr>
              <a:t>of Affiliation – </a:t>
            </a:r>
            <a:r>
              <a:rPr lang="en-US" sz="1200" b="0" dirty="0" smtClean="0">
                <a:solidFill>
                  <a:srgbClr val="0E223E"/>
                </a:solidFill>
                <a:latin typeface="Calibri" panose="020F0502020204030204" pitchFamily="34" charset="0"/>
                <a:hlinkClick r:id="rId5"/>
              </a:rPr>
              <a:t>https</a:t>
            </a:r>
            <a:r>
              <a:rPr lang="en-US" sz="1200" b="0" dirty="0">
                <a:solidFill>
                  <a:srgbClr val="0E223E"/>
                </a:solidFill>
                <a:latin typeface="Calibri" panose="020F0502020204030204" pitchFamily="34" charset="0"/>
                <a:hlinkClick r:id="rId5"/>
              </a:rPr>
              <a:t>://www.msche.org/standards/#</a:t>
            </a:r>
            <a:r>
              <a:rPr lang="en-US" sz="1200" b="0" dirty="0" smtClean="0">
                <a:solidFill>
                  <a:srgbClr val="0E223E"/>
                </a:solidFill>
                <a:latin typeface="Calibri" panose="020F0502020204030204" pitchFamily="34" charset="0"/>
                <a:hlinkClick r:id="rId5"/>
              </a:rPr>
              <a:t>requirements</a:t>
            </a:r>
            <a:r>
              <a:rPr lang="en-US" sz="1200" b="0" dirty="0" smtClean="0">
                <a:solidFill>
                  <a:srgbClr val="0E223E"/>
                </a:solidFill>
                <a:latin typeface="Calibri" panose="020F0502020204030204" pitchFamily="34" charset="0"/>
              </a:rPr>
              <a:t> 10-7-18)</a:t>
            </a:r>
          </a:p>
          <a:p>
            <a:pPr marR="0" lvl="0">
              <a:lnSpc>
                <a:spcPct val="115000"/>
              </a:lnSpc>
              <a:spcBef>
                <a:spcPts val="0"/>
              </a:spcBef>
              <a:spcAft>
                <a:spcPts val="0"/>
              </a:spcAft>
              <a:buSzPts val="1000"/>
              <a:tabLst>
                <a:tab pos="457200" algn="l"/>
              </a:tabLst>
            </a:pPr>
            <a:r>
              <a:rPr lang="en-US" sz="1200" b="0" dirty="0" smtClean="0">
                <a:solidFill>
                  <a:srgbClr val="0E223E"/>
                </a:solidFill>
                <a:latin typeface="Calibri" panose="020F0502020204030204" pitchFamily="34" charset="0"/>
              </a:rPr>
              <a:t> </a:t>
            </a:r>
            <a:endParaRPr lang="en-US" sz="1200" b="0" dirty="0">
              <a:solidFill>
                <a:srgbClr val="0E223E"/>
              </a:solidFill>
              <a:latin typeface="Calibri" panose="020F0502020204030204" pitchFamily="34" charset="0"/>
            </a:endParaRPr>
          </a:p>
          <a:p>
            <a:pPr lvl="0"/>
            <a:endParaRPr lang="en-US" sz="1400" dirty="0" smtClean="0"/>
          </a:p>
          <a:p>
            <a:pPr marL="285750" lvl="0" indent="-285750">
              <a:buFont typeface="Wingdings" panose="05000000000000000000" pitchFamily="2" charset="2"/>
              <a:buChar char="Ø"/>
            </a:pPr>
            <a:endParaRPr lang="en-US" sz="1400" dirty="0" smtClean="0"/>
          </a:p>
          <a:p>
            <a:endParaRPr lang="en-US" sz="1900" dirty="0" smtClean="0"/>
          </a:p>
          <a:p>
            <a:endParaRPr lang="en-US" sz="1900" dirty="0"/>
          </a:p>
          <a:p>
            <a:endParaRPr lang="en-US" sz="1900" dirty="0" smtClean="0"/>
          </a:p>
        </p:txBody>
      </p:sp>
    </p:spTree>
    <p:extLst>
      <p:ext uri="{BB962C8B-B14F-4D97-AF65-F5344CB8AC3E}">
        <p14:creationId xmlns:p14="http://schemas.microsoft.com/office/powerpoint/2010/main" val="2920810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180408"/>
            <a:ext cx="7886700" cy="235697"/>
          </a:xfrm>
        </p:spPr>
        <p:txBody>
          <a:bodyPr>
            <a:normAutofit fontScale="90000"/>
          </a:bodyPr>
          <a:lstStyle/>
          <a:p>
            <a:pPr algn="ctr"/>
            <a:r>
              <a:rPr lang="en-US" sz="2800" dirty="0"/>
              <a:t/>
            </a:r>
            <a:br>
              <a:rPr lang="en-US" sz="2800" dirty="0"/>
            </a:br>
            <a:r>
              <a:rPr lang="en-US" sz="2800" dirty="0"/>
              <a:t>Overview of the Self-Study </a:t>
            </a:r>
            <a:r>
              <a:rPr lang="en-US" sz="2800" dirty="0" smtClean="0"/>
              <a:t>Process (a)</a:t>
            </a:r>
            <a:endParaRPr lang="en-US" sz="2800" dirty="0"/>
          </a:p>
        </p:txBody>
      </p:sp>
      <p:sp>
        <p:nvSpPr>
          <p:cNvPr id="3" name="Content Placeholder 2"/>
          <p:cNvSpPr>
            <a:spLocks noGrp="1"/>
          </p:cNvSpPr>
          <p:nvPr>
            <p:ph sz="quarter" idx="10"/>
          </p:nvPr>
        </p:nvSpPr>
        <p:spPr>
          <a:xfrm>
            <a:off x="1691235" y="1505119"/>
            <a:ext cx="8569466" cy="4814761"/>
          </a:xfrm>
        </p:spPr>
        <p:txBody>
          <a:bodyPr>
            <a:noAutofit/>
          </a:bodyPr>
          <a:lstStyle/>
          <a:p>
            <a:pPr>
              <a:lnSpc>
                <a:spcPct val="115000"/>
              </a:lnSpc>
              <a:spcBef>
                <a:spcPts val="0"/>
              </a:spcBef>
            </a:pPr>
            <a:r>
              <a:rPr lang="en-US" sz="1400" dirty="0" smtClean="0">
                <a:solidFill>
                  <a:srgbClr val="000000"/>
                </a:solidFill>
                <a:latin typeface="Calibri"/>
                <a:ea typeface="Times New Roman"/>
                <a:cs typeface="Times New Roman"/>
              </a:rPr>
              <a:t>The </a:t>
            </a:r>
            <a:r>
              <a:rPr lang="en-US" sz="1400" dirty="0">
                <a:solidFill>
                  <a:srgbClr val="000000"/>
                </a:solidFill>
                <a:latin typeface="Calibri"/>
                <a:ea typeface="Times New Roman"/>
                <a:cs typeface="Times New Roman"/>
              </a:rPr>
              <a:t>decennial evaluation consists of an extensive institutional Self-Study </a:t>
            </a:r>
            <a:r>
              <a:rPr lang="en-US" sz="1400" dirty="0" smtClean="0">
                <a:solidFill>
                  <a:srgbClr val="000000"/>
                </a:solidFill>
                <a:latin typeface="Calibri"/>
                <a:ea typeface="Times New Roman"/>
                <a:cs typeface="Times New Roman"/>
              </a:rPr>
              <a:t>process</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that </a:t>
            </a:r>
            <a:r>
              <a:rPr lang="en-US" sz="1400" dirty="0">
                <a:solidFill>
                  <a:srgbClr val="000000"/>
                </a:solidFill>
                <a:latin typeface="Calibri"/>
                <a:ea typeface="Times New Roman"/>
                <a:cs typeface="Times New Roman"/>
              </a:rPr>
              <a:t>produces a written Self-Study Report. This report and the </a:t>
            </a:r>
            <a:r>
              <a:rPr lang="en-US" sz="1400" dirty="0" smtClean="0">
                <a:solidFill>
                  <a:srgbClr val="000000"/>
                </a:solidFill>
                <a:latin typeface="Calibri"/>
                <a:ea typeface="Times New Roman"/>
                <a:cs typeface="Times New Roman"/>
              </a:rPr>
              <a:t>Commission’s  Standards </a:t>
            </a:r>
            <a:r>
              <a:rPr lang="en-US" sz="1400" dirty="0">
                <a:solidFill>
                  <a:srgbClr val="000000"/>
                </a:solidFill>
                <a:latin typeface="Calibri"/>
                <a:ea typeface="Times New Roman"/>
                <a:cs typeface="Times New Roman"/>
              </a:rPr>
              <a:t>for Accreditation and Requirements of Affiliation serve as the basis </a:t>
            </a:r>
            <a:r>
              <a:rPr lang="en-US" sz="1400" dirty="0" smtClean="0">
                <a:solidFill>
                  <a:srgbClr val="000000"/>
                </a:solidFill>
                <a:latin typeface="Calibri"/>
                <a:ea typeface="Times New Roman"/>
                <a:cs typeface="Times New Roman"/>
              </a:rPr>
              <a:t>for on-site </a:t>
            </a:r>
            <a:r>
              <a:rPr lang="en-US" sz="1400" dirty="0">
                <a:solidFill>
                  <a:srgbClr val="000000"/>
                </a:solidFill>
                <a:latin typeface="Calibri"/>
                <a:ea typeface="Times New Roman"/>
                <a:cs typeface="Times New Roman"/>
              </a:rPr>
              <a:t>evaluation by a team of peer evaluators. During Self-Study, the </a:t>
            </a:r>
            <a:r>
              <a:rPr lang="en-US" sz="1400" dirty="0" smtClean="0">
                <a:solidFill>
                  <a:srgbClr val="000000"/>
                </a:solidFill>
                <a:latin typeface="Calibri"/>
                <a:ea typeface="Times New Roman"/>
                <a:cs typeface="Times New Roman"/>
              </a:rPr>
              <a:t>institution</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carefully </a:t>
            </a:r>
            <a:r>
              <a:rPr lang="en-US" sz="1400" dirty="0">
                <a:solidFill>
                  <a:srgbClr val="000000"/>
                </a:solidFill>
                <a:latin typeface="Calibri"/>
                <a:ea typeface="Times New Roman"/>
                <a:cs typeface="Times New Roman"/>
              </a:rPr>
              <a:t>considers its educational programs, policies and services, with </a:t>
            </a:r>
            <a:r>
              <a:rPr lang="en-US" sz="1400" dirty="0" smtClean="0">
                <a:solidFill>
                  <a:srgbClr val="000000"/>
                </a:solidFill>
                <a:latin typeface="Calibri"/>
                <a:ea typeface="Times New Roman"/>
                <a:cs typeface="Times New Roman"/>
              </a:rPr>
              <a:t>particular</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attention </a:t>
            </a:r>
            <a:r>
              <a:rPr lang="en-US" sz="1400" dirty="0">
                <a:solidFill>
                  <a:srgbClr val="000000"/>
                </a:solidFill>
                <a:latin typeface="Calibri"/>
                <a:ea typeface="Times New Roman"/>
                <a:cs typeface="Times New Roman"/>
              </a:rPr>
              <a:t>to </a:t>
            </a:r>
            <a:r>
              <a:rPr lang="en-US" sz="1400" i="1" dirty="0">
                <a:solidFill>
                  <a:srgbClr val="000000"/>
                </a:solidFill>
                <a:latin typeface="Calibri"/>
                <a:ea typeface="Times New Roman"/>
                <a:cs typeface="Times New Roman"/>
              </a:rPr>
              <a:t>student learning and achievement</a:t>
            </a:r>
            <a:r>
              <a:rPr lang="en-US" sz="1400" dirty="0">
                <a:solidFill>
                  <a:srgbClr val="000000"/>
                </a:solidFill>
                <a:latin typeface="Calibri"/>
                <a:ea typeface="Times New Roman"/>
                <a:cs typeface="Times New Roman"/>
              </a:rPr>
              <a:t>, and it determines how well </a:t>
            </a:r>
            <a:r>
              <a:rPr lang="en-US" sz="1400" dirty="0" smtClean="0">
                <a:solidFill>
                  <a:srgbClr val="000000"/>
                </a:solidFill>
                <a:latin typeface="Calibri"/>
                <a:ea typeface="Times New Roman"/>
                <a:cs typeface="Times New Roman"/>
              </a:rPr>
              <a:t>these</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programs </a:t>
            </a:r>
            <a:r>
              <a:rPr lang="en-US" sz="1400" dirty="0">
                <a:solidFill>
                  <a:srgbClr val="000000"/>
                </a:solidFill>
                <a:latin typeface="Calibri"/>
                <a:ea typeface="Times New Roman"/>
                <a:cs typeface="Times New Roman"/>
              </a:rPr>
              <a:t>and services accomplish the institution’s goals, fulfill its mission, and </a:t>
            </a:r>
            <a:r>
              <a:rPr lang="en-US" sz="1400" dirty="0" smtClean="0">
                <a:solidFill>
                  <a:srgbClr val="000000"/>
                </a:solidFill>
                <a:latin typeface="Calibri"/>
                <a:ea typeface="Times New Roman"/>
                <a:cs typeface="Times New Roman"/>
              </a:rPr>
              <a:t>meet</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the </a:t>
            </a:r>
            <a:r>
              <a:rPr lang="en-US" sz="1400" dirty="0">
                <a:solidFill>
                  <a:srgbClr val="000000"/>
                </a:solidFill>
                <a:latin typeface="Calibri"/>
                <a:ea typeface="Times New Roman"/>
                <a:cs typeface="Times New Roman"/>
              </a:rPr>
              <a:t>Commission’s Standards.</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Under the leadership of a Steering Committee appointed by the </a:t>
            </a:r>
            <a:r>
              <a:rPr lang="en-US" sz="1400" dirty="0" smtClean="0">
                <a:solidFill>
                  <a:srgbClr val="000000"/>
                </a:solidFill>
                <a:latin typeface="Calibri"/>
                <a:ea typeface="Times New Roman"/>
                <a:cs typeface="Times New Roman"/>
              </a:rPr>
              <a:t>institution,</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Working </a:t>
            </a:r>
            <a:r>
              <a:rPr lang="en-US" sz="1400" dirty="0">
                <a:solidFill>
                  <a:srgbClr val="000000"/>
                </a:solidFill>
                <a:latin typeface="Calibri"/>
                <a:ea typeface="Times New Roman"/>
                <a:cs typeface="Times New Roman"/>
              </a:rPr>
              <a:t>Groups or subcommittees examine existing data and evaluations, </a:t>
            </a:r>
            <a:r>
              <a:rPr lang="en-US" sz="1400" dirty="0" smtClean="0">
                <a:solidFill>
                  <a:srgbClr val="000000"/>
                </a:solidFill>
                <a:latin typeface="Calibri"/>
                <a:ea typeface="Times New Roman"/>
                <a:cs typeface="Times New Roman"/>
              </a:rPr>
              <a:t>gather</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new </a:t>
            </a:r>
            <a:r>
              <a:rPr lang="en-US" sz="1400" dirty="0">
                <a:solidFill>
                  <a:srgbClr val="000000"/>
                </a:solidFill>
                <a:latin typeface="Calibri"/>
                <a:ea typeface="Times New Roman"/>
                <a:cs typeface="Times New Roman"/>
              </a:rPr>
              <a:t>information, and prepare analytical reports on their assigned topics. (The </a:t>
            </a:r>
            <a:r>
              <a:rPr lang="en-US" sz="1400" dirty="0" smtClean="0">
                <a:solidFill>
                  <a:srgbClr val="000000"/>
                </a:solidFill>
                <a:latin typeface="Calibri"/>
                <a:ea typeface="Times New Roman"/>
                <a:cs typeface="Times New Roman"/>
              </a:rPr>
              <a:t>term</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"Working </a:t>
            </a:r>
            <a:r>
              <a:rPr lang="en-US" sz="1400" dirty="0">
                <a:solidFill>
                  <a:srgbClr val="000000"/>
                </a:solidFill>
                <a:latin typeface="Calibri"/>
                <a:ea typeface="Times New Roman"/>
                <a:cs typeface="Times New Roman"/>
              </a:rPr>
              <a:t>Groups" is used in this handbook to avoid confusion with references to </a:t>
            </a:r>
            <a:r>
              <a:rPr lang="en-US" sz="1400" dirty="0" smtClean="0">
                <a:solidFill>
                  <a:srgbClr val="000000"/>
                </a:solidFill>
                <a:latin typeface="Calibri"/>
                <a:ea typeface="Times New Roman"/>
                <a:cs typeface="Times New Roman"/>
              </a:rPr>
              <a:t>the</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Steering </a:t>
            </a:r>
            <a:r>
              <a:rPr lang="en-US" sz="1400" dirty="0">
                <a:solidFill>
                  <a:srgbClr val="000000"/>
                </a:solidFill>
                <a:latin typeface="Calibri"/>
                <a:ea typeface="Times New Roman"/>
                <a:cs typeface="Times New Roman"/>
              </a:rPr>
              <a:t>Committee.) The Steering Committee edits the reports of the </a:t>
            </a:r>
            <a:r>
              <a:rPr lang="en-US" sz="1400" dirty="0" smtClean="0">
                <a:solidFill>
                  <a:srgbClr val="000000"/>
                </a:solidFill>
                <a:latin typeface="Calibri"/>
                <a:ea typeface="Times New Roman"/>
                <a:cs typeface="Times New Roman"/>
              </a:rPr>
              <a:t>various</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Working </a:t>
            </a:r>
            <a:r>
              <a:rPr lang="en-US" sz="1400" dirty="0">
                <a:solidFill>
                  <a:srgbClr val="000000"/>
                </a:solidFill>
                <a:latin typeface="Calibri"/>
                <a:ea typeface="Times New Roman"/>
                <a:cs typeface="Times New Roman"/>
              </a:rPr>
              <a:t>Groups, produces a draft for discussion, and disseminates the final </a:t>
            </a:r>
            <a:r>
              <a:rPr lang="en-US" sz="1400" dirty="0" smtClean="0">
                <a:solidFill>
                  <a:srgbClr val="000000"/>
                </a:solidFill>
                <a:latin typeface="Calibri"/>
                <a:ea typeface="Times New Roman"/>
                <a:cs typeface="Times New Roman"/>
              </a:rPr>
              <a:t>Self-Study </a:t>
            </a:r>
            <a:r>
              <a:rPr lang="en-US" sz="1400" dirty="0">
                <a:solidFill>
                  <a:srgbClr val="000000"/>
                </a:solidFill>
                <a:latin typeface="Calibri"/>
                <a:ea typeface="Times New Roman"/>
                <a:cs typeface="Times New Roman"/>
              </a:rPr>
              <a:t>Report.</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A broad cross-section of the campus community is expected to participate in </a:t>
            </a:r>
            <a:r>
              <a:rPr lang="en-US" sz="1400" dirty="0" smtClean="0">
                <a:solidFill>
                  <a:srgbClr val="000000"/>
                </a:solidFill>
                <a:latin typeface="Calibri"/>
                <a:ea typeface="Times New Roman"/>
                <a:cs typeface="Times New Roman"/>
              </a:rPr>
              <a:t>each</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component </a:t>
            </a:r>
            <a:r>
              <a:rPr lang="en-US" sz="1400" dirty="0">
                <a:solidFill>
                  <a:srgbClr val="000000"/>
                </a:solidFill>
                <a:latin typeface="Calibri"/>
                <a:ea typeface="Times New Roman"/>
                <a:cs typeface="Times New Roman"/>
              </a:rPr>
              <a:t>of the Self-Study process as part of the Steering Committee, the </a:t>
            </a:r>
            <a:r>
              <a:rPr lang="en-US" sz="1400" dirty="0" smtClean="0">
                <a:solidFill>
                  <a:srgbClr val="000000"/>
                </a:solidFill>
                <a:latin typeface="Calibri"/>
                <a:ea typeface="Times New Roman"/>
                <a:cs typeface="Times New Roman"/>
              </a:rPr>
              <a:t>Working</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Groups</a:t>
            </a:r>
            <a:r>
              <a:rPr lang="en-US" sz="1400" dirty="0">
                <a:solidFill>
                  <a:srgbClr val="000000"/>
                </a:solidFill>
                <a:latin typeface="Calibri"/>
                <a:ea typeface="Times New Roman"/>
                <a:cs typeface="Times New Roman"/>
              </a:rPr>
              <a:t>, and campus-wide discussions.</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The Self-Study Report has two sets of audiences and two major purposes. </a:t>
            </a:r>
            <a:r>
              <a:rPr lang="en-US" sz="1400" dirty="0" smtClean="0">
                <a:solidFill>
                  <a:srgbClr val="000000"/>
                </a:solidFill>
                <a:latin typeface="Calibri"/>
                <a:ea typeface="Times New Roman"/>
                <a:cs typeface="Times New Roman"/>
              </a:rPr>
              <a:t>The</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primary </a:t>
            </a:r>
            <a:r>
              <a:rPr lang="en-US" sz="1400" dirty="0">
                <a:solidFill>
                  <a:srgbClr val="000000"/>
                </a:solidFill>
                <a:latin typeface="Calibri"/>
                <a:ea typeface="Times New Roman"/>
                <a:cs typeface="Times New Roman"/>
              </a:rPr>
              <a:t>audience is the institution’s own community and the secondary </a:t>
            </a:r>
            <a:r>
              <a:rPr lang="en-US" sz="1400" dirty="0" smtClean="0">
                <a:solidFill>
                  <a:srgbClr val="000000"/>
                </a:solidFill>
                <a:latin typeface="Calibri"/>
                <a:ea typeface="Times New Roman"/>
                <a:cs typeface="Times New Roman"/>
              </a:rPr>
              <a:t>audience</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includes </a:t>
            </a:r>
            <a:r>
              <a:rPr lang="en-US" sz="1400" dirty="0">
                <a:solidFill>
                  <a:srgbClr val="000000"/>
                </a:solidFill>
                <a:latin typeface="Calibri"/>
                <a:ea typeface="Times New Roman"/>
                <a:cs typeface="Times New Roman"/>
              </a:rPr>
              <a:t>external or public </a:t>
            </a:r>
            <a:r>
              <a:rPr lang="en-US" sz="1400" dirty="0" smtClean="0">
                <a:solidFill>
                  <a:srgbClr val="000000"/>
                </a:solidFill>
                <a:latin typeface="Calibri"/>
                <a:ea typeface="Times New Roman"/>
                <a:cs typeface="Times New Roman"/>
              </a:rPr>
              <a:t>constituencies</a:t>
            </a:r>
            <a:r>
              <a:rPr lang="en-US" sz="1400" dirty="0">
                <a:solidFill>
                  <a:srgbClr val="000000"/>
                </a:solidFill>
                <a:latin typeface="Calibri"/>
                <a:ea typeface="Times New Roman"/>
                <a:cs typeface="Times New Roman"/>
              </a:rPr>
              <a:t> </a:t>
            </a:r>
            <a:r>
              <a:rPr lang="en-US" sz="1200" b="0" dirty="0" smtClean="0">
                <a:solidFill>
                  <a:srgbClr val="0E223E"/>
                </a:solidFill>
                <a:latin typeface="Arial" panose="020B0604020202020204"/>
              </a:rPr>
              <a:t>(p</a:t>
            </a:r>
            <a:r>
              <a:rPr lang="en-US" sz="1200" b="0" dirty="0">
                <a:solidFill>
                  <a:srgbClr val="0E223E"/>
                </a:solidFill>
                <a:latin typeface="Arial" panose="020B0604020202020204"/>
              </a:rPr>
              <a:t>. </a:t>
            </a:r>
            <a:r>
              <a:rPr lang="en-US" sz="1200" b="0" dirty="0" smtClean="0">
                <a:solidFill>
                  <a:srgbClr val="0E223E"/>
                </a:solidFill>
                <a:latin typeface="Arial" panose="020B0604020202020204"/>
              </a:rPr>
              <a:t>8 of </a:t>
            </a:r>
            <a:r>
              <a:rPr lang="en-US" sz="1200" b="0" i="1" dirty="0">
                <a:solidFill>
                  <a:srgbClr val="0E223E"/>
                </a:solidFill>
                <a:latin typeface="Arial" panose="020B0604020202020204"/>
              </a:rPr>
              <a:t>MSCHE Self Study:  Creating a Useful Process and Report</a:t>
            </a:r>
            <a:r>
              <a:rPr lang="en-US" sz="1200" b="0" dirty="0" smtClean="0">
                <a:solidFill>
                  <a:srgbClr val="0E223E"/>
                </a:solidFill>
                <a:latin typeface="Arial" panose="020B0604020202020204"/>
              </a:rPr>
              <a:t>).</a:t>
            </a:r>
            <a:endParaRPr lang="en-US" sz="1200" b="0" dirty="0">
              <a:solidFill>
                <a:srgbClr val="0E223E"/>
              </a:solidFill>
              <a:latin typeface="Arial" panose="020B0604020202020204"/>
            </a:endParaRPr>
          </a:p>
          <a:p>
            <a:pPr lvl="0"/>
            <a:endParaRPr lang="en-US" sz="1400" dirty="0" smtClean="0"/>
          </a:p>
          <a:p>
            <a:pPr marL="285750" lvl="0" indent="-285750">
              <a:buFont typeface="Wingdings" panose="05000000000000000000" pitchFamily="2" charset="2"/>
              <a:buChar char="Ø"/>
            </a:pPr>
            <a:endParaRPr lang="en-US" sz="1400" dirty="0" smtClean="0"/>
          </a:p>
          <a:p>
            <a:endParaRPr lang="en-US" sz="1900" dirty="0" smtClean="0"/>
          </a:p>
          <a:p>
            <a:endParaRPr lang="en-US" sz="1900" dirty="0"/>
          </a:p>
          <a:p>
            <a:endParaRPr lang="en-US" sz="1900" dirty="0" smtClean="0"/>
          </a:p>
        </p:txBody>
      </p:sp>
    </p:spTree>
    <p:extLst>
      <p:ext uri="{BB962C8B-B14F-4D97-AF65-F5344CB8AC3E}">
        <p14:creationId xmlns:p14="http://schemas.microsoft.com/office/powerpoint/2010/main" val="3759998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092426"/>
            <a:ext cx="7886700" cy="323680"/>
          </a:xfrm>
        </p:spPr>
        <p:txBody>
          <a:bodyPr>
            <a:normAutofit fontScale="90000"/>
          </a:bodyPr>
          <a:lstStyle/>
          <a:p>
            <a:pPr algn="ctr"/>
            <a:r>
              <a:rPr lang="en-US" sz="2800" dirty="0"/>
              <a:t/>
            </a:r>
            <a:br>
              <a:rPr lang="en-US" sz="2800" dirty="0"/>
            </a:br>
            <a:r>
              <a:rPr lang="en-US" sz="2800" dirty="0"/>
              <a:t>Overview of the Self-Study </a:t>
            </a:r>
            <a:r>
              <a:rPr lang="en-US" sz="2800" dirty="0" smtClean="0"/>
              <a:t>Process (b)</a:t>
            </a:r>
            <a:endParaRPr lang="en-US" sz="2800" dirty="0"/>
          </a:p>
        </p:txBody>
      </p:sp>
      <p:sp>
        <p:nvSpPr>
          <p:cNvPr id="3" name="Content Placeholder 2"/>
          <p:cNvSpPr>
            <a:spLocks noGrp="1"/>
          </p:cNvSpPr>
          <p:nvPr>
            <p:ph sz="quarter" idx="10"/>
          </p:nvPr>
        </p:nvSpPr>
        <p:spPr>
          <a:xfrm>
            <a:off x="1920240" y="1594131"/>
            <a:ext cx="7765926" cy="4936141"/>
          </a:xfrm>
        </p:spPr>
        <p:txBody>
          <a:bodyPr>
            <a:noAutofit/>
          </a:bodyPr>
          <a:lstStyle/>
          <a:p>
            <a:pPr>
              <a:lnSpc>
                <a:spcPct val="115000"/>
              </a:lnSpc>
              <a:spcBef>
                <a:spcPts val="0"/>
              </a:spcBef>
            </a:pPr>
            <a:r>
              <a:rPr lang="en-US" sz="1400" dirty="0">
                <a:solidFill>
                  <a:srgbClr val="000000"/>
                </a:solidFill>
                <a:latin typeface="Calibri"/>
                <a:ea typeface="Times New Roman"/>
                <a:cs typeface="Times New Roman"/>
              </a:rPr>
              <a:t>The primary purpose of the Self-Study Report is to advance institutional self-understanding and self-improvement. The Self-Study Report, therefore, is </a:t>
            </a:r>
            <a:r>
              <a:rPr lang="en-US" sz="1400" dirty="0" smtClean="0">
                <a:solidFill>
                  <a:srgbClr val="000000"/>
                </a:solidFill>
                <a:latin typeface="Calibri"/>
                <a:ea typeface="Times New Roman"/>
                <a:cs typeface="Times New Roman"/>
              </a:rPr>
              <a:t>most useful </a:t>
            </a:r>
            <a:r>
              <a:rPr lang="en-US" sz="1400" dirty="0">
                <a:solidFill>
                  <a:srgbClr val="000000"/>
                </a:solidFill>
                <a:latin typeface="Calibri"/>
                <a:ea typeface="Times New Roman"/>
                <a:cs typeface="Times New Roman"/>
              </a:rPr>
              <a:t>when it is analytical and forward-looking rather than descriptive or defensive, when it is used both to identify problems and to develop solutions to them, and when it identifies opportunities for growth and development. Because the decennial Self-Study is a major event in the life of an institution, it should be a useful activity, planned and executed carefully, and not simply a formal exercise. It will be most helpful if the institution implements self-assessment as a continuous process that supports its regular planning </a:t>
            </a:r>
            <a:r>
              <a:rPr lang="en-US" sz="1400" dirty="0" smtClean="0">
                <a:solidFill>
                  <a:srgbClr val="000000"/>
                </a:solidFill>
                <a:latin typeface="Calibri"/>
                <a:ea typeface="Times New Roman"/>
                <a:cs typeface="Times New Roman"/>
              </a:rPr>
              <a:t>cycle</a:t>
            </a:r>
            <a:r>
              <a:rPr lang="en-US" sz="1400" dirty="0">
                <a:solidFill>
                  <a:srgbClr val="000000"/>
                </a:solidFill>
                <a:latin typeface="Calibri"/>
                <a:ea typeface="Times New Roman"/>
                <a:cs typeface="Times New Roman"/>
              </a:rPr>
              <a:t> </a:t>
            </a:r>
            <a:r>
              <a:rPr lang="en-US" sz="1200" b="0" dirty="0" smtClean="0">
                <a:solidFill>
                  <a:srgbClr val="0E223E"/>
                </a:solidFill>
                <a:latin typeface="Arial" panose="020B0604020202020204"/>
              </a:rPr>
              <a:t>(p</a:t>
            </a:r>
            <a:r>
              <a:rPr lang="en-US" sz="1200" b="0" dirty="0">
                <a:solidFill>
                  <a:srgbClr val="0E223E"/>
                </a:solidFill>
                <a:latin typeface="Arial" panose="020B0604020202020204"/>
              </a:rPr>
              <a:t>. </a:t>
            </a:r>
            <a:r>
              <a:rPr lang="en-US" sz="1200" b="0" dirty="0" smtClean="0">
                <a:solidFill>
                  <a:srgbClr val="0E223E"/>
                </a:solidFill>
                <a:latin typeface="Arial" panose="020B0604020202020204"/>
              </a:rPr>
              <a:t>8-9 </a:t>
            </a:r>
            <a:r>
              <a:rPr lang="en-US" sz="1200" b="0" dirty="0">
                <a:solidFill>
                  <a:srgbClr val="0E223E"/>
                </a:solidFill>
                <a:latin typeface="Arial" panose="020B0604020202020204"/>
              </a:rPr>
              <a:t>of </a:t>
            </a:r>
            <a:r>
              <a:rPr lang="en-US" sz="1200" b="0" i="1" dirty="0">
                <a:solidFill>
                  <a:srgbClr val="0E223E"/>
                </a:solidFill>
                <a:latin typeface="Arial" panose="020B0604020202020204"/>
              </a:rPr>
              <a:t>MSCHE Self Study:  Creating a Useful Process and Report</a:t>
            </a:r>
            <a:r>
              <a:rPr lang="en-US" sz="1200" b="0" dirty="0" smtClean="0">
                <a:solidFill>
                  <a:srgbClr val="0E223E"/>
                </a:solidFill>
                <a:latin typeface="Arial" panose="020B0604020202020204"/>
              </a:rPr>
              <a:t>).</a:t>
            </a:r>
          </a:p>
          <a:p>
            <a:pPr>
              <a:lnSpc>
                <a:spcPct val="115000"/>
              </a:lnSpc>
              <a:spcBef>
                <a:spcPts val="0"/>
              </a:spcBef>
            </a:pPr>
            <a:endParaRPr lang="en-US" sz="1200" b="0" dirty="0">
              <a:solidFill>
                <a:srgbClr val="0E223E"/>
              </a:solidFill>
              <a:latin typeface="Arial" panose="020B0604020202020204"/>
            </a:endParaRPr>
          </a:p>
          <a:p>
            <a:pPr>
              <a:lnSpc>
                <a:spcPct val="115000"/>
              </a:lnSpc>
              <a:spcBef>
                <a:spcPts val="0"/>
              </a:spcBef>
            </a:pPr>
            <a:r>
              <a:rPr lang="en-US" sz="1400" dirty="0" smtClean="0">
                <a:solidFill>
                  <a:srgbClr val="000000"/>
                </a:solidFill>
                <a:latin typeface="Calibri"/>
                <a:ea typeface="Times New Roman"/>
                <a:cs typeface="Times New Roman"/>
              </a:rPr>
              <a:t>The </a:t>
            </a:r>
            <a:r>
              <a:rPr lang="en-US" sz="1400" dirty="0">
                <a:solidFill>
                  <a:srgbClr val="000000"/>
                </a:solidFill>
                <a:latin typeface="Calibri"/>
                <a:ea typeface="Times New Roman"/>
                <a:cs typeface="Times New Roman"/>
              </a:rPr>
              <a:t>second purpose of the Self-Study is to demonstrate to external audiences, such as the Commission, government regulatory agencies, and the public, that the institution meets the Commission’s </a:t>
            </a:r>
            <a:r>
              <a:rPr lang="en-US" sz="1400" i="1" dirty="0">
                <a:solidFill>
                  <a:srgbClr val="000000"/>
                </a:solidFill>
                <a:latin typeface="Calibri"/>
                <a:ea typeface="Times New Roman"/>
                <a:cs typeface="Times New Roman"/>
              </a:rPr>
              <a:t>Standards for Accreditation and Requirements</a:t>
            </a:r>
            <a:r>
              <a:rPr lang="en-US" sz="1400" dirty="0">
                <a:solidFill>
                  <a:srgbClr val="000000"/>
                </a:solidFill>
                <a:latin typeface="Calibri"/>
                <a:ea typeface="Times New Roman"/>
                <a:cs typeface="Times New Roman"/>
              </a:rPr>
              <a:t> </a:t>
            </a:r>
            <a:r>
              <a:rPr lang="en-US" sz="1400" i="1" dirty="0">
                <a:solidFill>
                  <a:srgbClr val="000000"/>
                </a:solidFill>
                <a:latin typeface="Calibri"/>
                <a:ea typeface="Times New Roman"/>
                <a:cs typeface="Times New Roman"/>
              </a:rPr>
              <a:t>of Affiliation</a:t>
            </a:r>
            <a:r>
              <a:rPr lang="en-US" sz="1400" dirty="0">
                <a:solidFill>
                  <a:srgbClr val="000000"/>
                </a:solidFill>
                <a:latin typeface="Calibri"/>
                <a:ea typeface="Times New Roman"/>
                <a:cs typeface="Times New Roman"/>
              </a:rPr>
              <a:t>. The Commission’s accreditation decision, which follows the Self-Study and onsite visit, is available to the public as part of the “Statement </a:t>
            </a:r>
            <a:r>
              <a:rPr lang="en-US" sz="1400" dirty="0" smtClean="0">
                <a:solidFill>
                  <a:srgbClr val="000000"/>
                </a:solidFill>
                <a:latin typeface="Calibri"/>
                <a:ea typeface="Times New Roman"/>
                <a:cs typeface="Times New Roman"/>
              </a:rPr>
              <a:t>of</a:t>
            </a:r>
            <a:r>
              <a:rPr lang="en-US" sz="1400" dirty="0" smtClean="0">
                <a:latin typeface="Calibri"/>
                <a:ea typeface="Times New Roman"/>
                <a:cs typeface="Times New Roman"/>
              </a:rPr>
              <a:t> </a:t>
            </a:r>
            <a:r>
              <a:rPr lang="en-US" sz="1400" dirty="0" smtClean="0">
                <a:solidFill>
                  <a:srgbClr val="000000"/>
                </a:solidFill>
                <a:latin typeface="Calibri"/>
                <a:ea typeface="Times New Roman"/>
                <a:cs typeface="Times New Roman"/>
              </a:rPr>
              <a:t>Accreditation </a:t>
            </a:r>
            <a:r>
              <a:rPr lang="en-US" sz="1400" dirty="0">
                <a:solidFill>
                  <a:srgbClr val="000000"/>
                </a:solidFill>
                <a:latin typeface="Calibri"/>
                <a:ea typeface="Times New Roman"/>
                <a:cs typeface="Times New Roman"/>
              </a:rPr>
              <a:t>Status” (SAS) that the Commission publishes on its website for each of its members.</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p>
            <a:pPr>
              <a:lnSpc>
                <a:spcPct val="115000"/>
              </a:lnSpc>
              <a:spcBef>
                <a:spcPts val="0"/>
              </a:spcBef>
            </a:pPr>
            <a:r>
              <a:rPr lang="en-US" sz="1400" dirty="0">
                <a:solidFill>
                  <a:srgbClr val="000000"/>
                </a:solidFill>
                <a:latin typeface="Calibri"/>
                <a:ea typeface="Times New Roman"/>
                <a:cs typeface="Times New Roman"/>
              </a:rPr>
              <a:t>The Self-Study process and report must be meaningful and useful to the members of the institution and must produce evidence of compliance with accreditation Standards. Balancing these two goals is the challenge of an effective </a:t>
            </a:r>
            <a:r>
              <a:rPr lang="en-US" sz="1400" dirty="0" smtClean="0">
                <a:solidFill>
                  <a:srgbClr val="000000"/>
                </a:solidFill>
                <a:latin typeface="Calibri"/>
                <a:ea typeface="Times New Roman"/>
                <a:cs typeface="Times New Roman"/>
              </a:rPr>
              <a:t>Self-Study</a:t>
            </a:r>
            <a:r>
              <a:rPr lang="en-US" sz="1400" dirty="0">
                <a:solidFill>
                  <a:srgbClr val="000000"/>
                </a:solidFill>
                <a:latin typeface="Calibri"/>
                <a:ea typeface="Times New Roman"/>
                <a:cs typeface="Times New Roman"/>
              </a:rPr>
              <a:t> </a:t>
            </a:r>
            <a:r>
              <a:rPr lang="en-US" sz="1200" b="0" dirty="0" smtClean="0">
                <a:solidFill>
                  <a:srgbClr val="0E223E"/>
                </a:solidFill>
                <a:latin typeface="Arial" panose="020B0604020202020204"/>
              </a:rPr>
              <a:t>(p</a:t>
            </a:r>
            <a:r>
              <a:rPr lang="en-US" sz="1200" b="0" dirty="0">
                <a:solidFill>
                  <a:srgbClr val="0E223E"/>
                </a:solidFill>
                <a:latin typeface="Arial" panose="020B0604020202020204"/>
              </a:rPr>
              <a:t>. </a:t>
            </a:r>
            <a:r>
              <a:rPr lang="en-US" sz="1200" b="0" dirty="0" smtClean="0">
                <a:solidFill>
                  <a:srgbClr val="0E223E"/>
                </a:solidFill>
                <a:latin typeface="Arial" panose="020B0604020202020204"/>
              </a:rPr>
              <a:t>13 </a:t>
            </a:r>
            <a:r>
              <a:rPr lang="en-US" sz="1200" b="0" dirty="0">
                <a:solidFill>
                  <a:srgbClr val="0E223E"/>
                </a:solidFill>
                <a:latin typeface="Arial" panose="020B0604020202020204"/>
              </a:rPr>
              <a:t>of </a:t>
            </a:r>
            <a:r>
              <a:rPr lang="en-US" sz="1200" b="0" i="1" dirty="0">
                <a:solidFill>
                  <a:srgbClr val="0E223E"/>
                </a:solidFill>
                <a:latin typeface="Arial" panose="020B0604020202020204"/>
              </a:rPr>
              <a:t>MSCHE Self Study:  Creating a Useful Process and Report</a:t>
            </a:r>
            <a:r>
              <a:rPr lang="en-US" sz="1200" b="0" dirty="0" smtClean="0">
                <a:solidFill>
                  <a:srgbClr val="0E223E"/>
                </a:solidFill>
                <a:latin typeface="Arial" panose="020B0604020202020204"/>
              </a:rPr>
              <a:t>).</a:t>
            </a:r>
            <a:endParaRPr lang="en-US" sz="1200" b="0" dirty="0">
              <a:solidFill>
                <a:srgbClr val="0E223E"/>
              </a:solidFill>
              <a:latin typeface="Arial" panose="020B0604020202020204"/>
            </a:endParaRPr>
          </a:p>
          <a:p>
            <a:pPr>
              <a:lnSpc>
                <a:spcPct val="115000"/>
              </a:lnSpc>
              <a:spcBef>
                <a:spcPts val="0"/>
              </a:spcBef>
            </a:pPr>
            <a:endParaRPr lang="en-US" sz="1400" dirty="0" smtClean="0"/>
          </a:p>
          <a:p>
            <a:pPr marL="285750" lvl="0" indent="-285750">
              <a:buFont typeface="Wingdings" panose="05000000000000000000" pitchFamily="2" charset="2"/>
              <a:buChar char="Ø"/>
            </a:pPr>
            <a:endParaRPr lang="en-US" sz="1400" dirty="0" smtClean="0"/>
          </a:p>
          <a:p>
            <a:endParaRPr lang="en-US" sz="1900" dirty="0" smtClean="0"/>
          </a:p>
          <a:p>
            <a:endParaRPr lang="en-US" sz="1900" dirty="0"/>
          </a:p>
          <a:p>
            <a:endParaRPr lang="en-US" sz="1900" dirty="0" smtClean="0"/>
          </a:p>
        </p:txBody>
      </p:sp>
    </p:spTree>
    <p:extLst>
      <p:ext uri="{BB962C8B-B14F-4D97-AF65-F5344CB8AC3E}">
        <p14:creationId xmlns:p14="http://schemas.microsoft.com/office/powerpoint/2010/main" val="400196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hippensburg University 1">
      <a:dk1>
        <a:srgbClr val="0D5CB8"/>
      </a:dk1>
      <a:lt1>
        <a:srgbClr val="FFFFFF"/>
      </a:lt1>
      <a:dk2>
        <a:srgbClr val="0E223E"/>
      </a:dk2>
      <a:lt2>
        <a:srgbClr val="FEFDFF"/>
      </a:lt2>
      <a:accent1>
        <a:srgbClr val="EB222D"/>
      </a:accent1>
      <a:accent2>
        <a:srgbClr val="AB1623"/>
      </a:accent2>
      <a:accent3>
        <a:srgbClr val="0D5CB8"/>
      </a:accent3>
      <a:accent4>
        <a:srgbClr val="1F345D"/>
      </a:accent4>
      <a:accent5>
        <a:srgbClr val="93B7BB"/>
      </a:accent5>
      <a:accent6>
        <a:srgbClr val="54555A"/>
      </a:accent6>
      <a:hlink>
        <a:srgbClr val="0563C1"/>
      </a:hlink>
      <a:folHlink>
        <a:srgbClr val="0D5B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902</TotalTime>
  <Words>1207</Words>
  <Application>Microsoft Office PowerPoint</Application>
  <PresentationFormat>Widescreen</PresentationFormat>
  <Paragraphs>121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Georgia</vt:lpstr>
      <vt:lpstr>LucidaGrande</vt:lpstr>
      <vt:lpstr>Symbol</vt:lpstr>
      <vt:lpstr>Times New Roman</vt:lpstr>
      <vt:lpstr>Wingdings</vt:lpstr>
      <vt:lpstr>Office Theme</vt:lpstr>
      <vt:lpstr>     Middle States Update to President’s Cabinet October 8, 2018</vt:lpstr>
      <vt:lpstr>The Evolving Self Study Report – MSCHE Guidance</vt:lpstr>
      <vt:lpstr>The Mission of the Middle States Commission on Higher Education</vt:lpstr>
      <vt:lpstr>Peer Review and the Accreditation Cycle</vt:lpstr>
      <vt:lpstr>  Self Study Evaluation:  Standards for Accreditation and Verification of Compliance</vt:lpstr>
      <vt:lpstr>Standards for Accreditation</vt:lpstr>
      <vt:lpstr> Overview of the Self-Study Process (a)</vt:lpstr>
      <vt:lpstr> Overview of the Self-Study Process (b)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Miracle, Dynel</cp:lastModifiedBy>
  <cp:revision>80</cp:revision>
  <cp:lastPrinted>2018-10-08T02:24:56Z</cp:lastPrinted>
  <dcterms:created xsi:type="dcterms:W3CDTF">2018-01-23T15:04:50Z</dcterms:created>
  <dcterms:modified xsi:type="dcterms:W3CDTF">2018-10-09T18:51:59Z</dcterms:modified>
</cp:coreProperties>
</file>